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3" r:id="rId6"/>
    <p:sldId id="334" r:id="rId7"/>
    <p:sldId id="331" r:id="rId8"/>
    <p:sldId id="335" r:id="rId9"/>
    <p:sldId id="332" r:id="rId10"/>
    <p:sldId id="336" r:id="rId11"/>
    <p:sldId id="341" r:id="rId12"/>
    <p:sldId id="342" r:id="rId13"/>
    <p:sldId id="299" r:id="rId14"/>
    <p:sldId id="302" r:id="rId15"/>
    <p:sldId id="343" r:id="rId16"/>
    <p:sldId id="264" r:id="rId17"/>
    <p:sldId id="344" r:id="rId18"/>
    <p:sldId id="266" r:id="rId19"/>
    <p:sldId id="265" r:id="rId20"/>
    <p:sldId id="345" r:id="rId21"/>
    <p:sldId id="276" r:id="rId22"/>
    <p:sldId id="303" r:id="rId23"/>
    <p:sldId id="346" r:id="rId24"/>
    <p:sldId id="293" r:id="rId25"/>
    <p:sldId id="337" r:id="rId26"/>
    <p:sldId id="347" r:id="rId27"/>
    <p:sldId id="348" r:id="rId28"/>
    <p:sldId id="269" r:id="rId29"/>
    <p:sldId id="304" r:id="rId30"/>
    <p:sldId id="305" r:id="rId31"/>
    <p:sldId id="307" r:id="rId32"/>
    <p:sldId id="306" r:id="rId33"/>
    <p:sldId id="308" r:id="rId34"/>
    <p:sldId id="270" r:id="rId35"/>
    <p:sldId id="310" r:id="rId36"/>
    <p:sldId id="312" r:id="rId37"/>
    <p:sldId id="316" r:id="rId38"/>
    <p:sldId id="349" r:id="rId39"/>
    <p:sldId id="296" r:id="rId40"/>
    <p:sldId id="318" r:id="rId41"/>
    <p:sldId id="319" r:id="rId42"/>
    <p:sldId id="322" r:id="rId43"/>
    <p:sldId id="323" r:id="rId44"/>
    <p:sldId id="324" r:id="rId45"/>
    <p:sldId id="350" r:id="rId46"/>
    <p:sldId id="289" r:id="rId47"/>
    <p:sldId id="320" r:id="rId48"/>
    <p:sldId id="339" r:id="rId49"/>
    <p:sldId id="274" r:id="rId50"/>
    <p:sldId id="340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128F09"/>
    <a:srgbClr val="0948CB"/>
    <a:srgbClr val="0B49CB"/>
    <a:srgbClr val="F2F4F8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0758C12-55A9-4B9C-ADD9-A014FBD4337C}" v="590" dt="2022-08-27T07:35:10.263"/>
    <p1510:client id="{3BA0D230-C853-4667-83F9-D85E65BD4B24}" v="2" dt="2021-08-19T16:32:24.566"/>
    <p1510:client id="{3C5B1E99-A0D1-4713-8AB2-9F9568A8EA45}" v="13" dt="2022-09-19T09:22:59.961"/>
    <p1510:client id="{532F2682-3625-49F8-B446-B05E3215ECEA}" v="7005" dt="2022-09-18T16:32:22.618"/>
    <p1510:client id="{5A0AAAB8-49A6-F942-A54D-C6F3E5FF3A63}" v="89" dt="2021-07-13T17:54:45.232"/>
    <p1510:client id="{71480450-A55C-4182-93C7-0268AC89CCF4}" v="5523" dt="2022-09-14T20:07:21.178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EDA53098-9621-465E-AB54-ABE16B9E5FBB}" v="2663" dt="2022-08-26T16:25:55.79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691DB-EA7A-4A83-A9AF-4425E337C23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AD46260-1EB9-485F-9D08-57D59619138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Import data from website (wikipedia: List of Falcon 9 launches)</a:t>
          </a:r>
        </a:p>
      </dgm:t>
    </dgm:pt>
    <dgm:pt modelId="{0786D930-6B12-4C4C-9D4F-67884CEAF9F0}" type="parTrans" cxnId="{5A79B98E-478B-40AB-A053-D4B856E4B79F}">
      <dgm:prSet/>
      <dgm:spPr/>
    </dgm:pt>
    <dgm:pt modelId="{8E9D3364-098E-473A-BE7C-41E277A036B8}" type="sibTrans" cxnId="{5A79B98E-478B-40AB-A053-D4B856E4B79F}">
      <dgm:prSet/>
      <dgm:spPr/>
      <dgm:t>
        <a:bodyPr/>
        <a:lstStyle/>
        <a:p>
          <a:endParaRPr lang="en-US"/>
        </a:p>
      </dgm:t>
    </dgm:pt>
    <dgm:pt modelId="{6B5E688A-2897-4EF8-9B65-E7C099D8B28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Parse html object for relevant data</a:t>
          </a:r>
          <a:endParaRPr lang="en-US" dirty="0"/>
        </a:p>
      </dgm:t>
    </dgm:pt>
    <dgm:pt modelId="{FFD4741B-68A1-4646-8FC1-49653BDD2AF2}" type="parTrans" cxnId="{F6A9AD93-D6B6-473F-86E2-A481A06942E8}">
      <dgm:prSet/>
      <dgm:spPr/>
    </dgm:pt>
    <dgm:pt modelId="{D061BB74-31E1-4B51-9A39-9C9F4AB475EB}" type="sibTrans" cxnId="{F6A9AD93-D6B6-473F-86E2-A481A06942E8}">
      <dgm:prSet/>
      <dgm:spPr/>
      <dgm:t>
        <a:bodyPr/>
        <a:lstStyle/>
        <a:p>
          <a:endParaRPr lang="en-US"/>
        </a:p>
      </dgm:t>
    </dgm:pt>
    <dgm:pt modelId="{C40A2EAA-C7F1-47EE-AC8B-E4F9AA5F7745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Convert to readable </a:t>
          </a:r>
          <a:r>
            <a:rPr lang="en-US" dirty="0" err="1">
              <a:latin typeface="Calibri Light" panose="020F0302020204030204"/>
            </a:rPr>
            <a:t>dataframe</a:t>
          </a:r>
        </a:p>
      </dgm:t>
    </dgm:pt>
    <dgm:pt modelId="{EA05BDDF-CC37-490C-ABC2-32B2EF7D2B79}" type="parTrans" cxnId="{339528E1-66FE-4508-B771-4C78497CF97E}">
      <dgm:prSet/>
      <dgm:spPr/>
    </dgm:pt>
    <dgm:pt modelId="{85A0EEC1-703D-4396-88CC-9415D449D4C3}" type="sibTrans" cxnId="{339528E1-66FE-4508-B771-4C78497CF97E}">
      <dgm:prSet/>
      <dgm:spPr/>
    </dgm:pt>
    <dgm:pt modelId="{94EF9E37-D6B9-404F-93A9-4803A6F8C0C0}" type="pres">
      <dgm:prSet presAssocID="{BA8691DB-EA7A-4A83-A9AF-4425E337C231}" presName="linearFlow" presStyleCnt="0">
        <dgm:presLayoutVars>
          <dgm:resizeHandles val="exact"/>
        </dgm:presLayoutVars>
      </dgm:prSet>
      <dgm:spPr/>
    </dgm:pt>
    <dgm:pt modelId="{D8E8D757-0A22-4FF6-9F0D-3DCA7DEC5CC3}" type="pres">
      <dgm:prSet presAssocID="{AAD46260-1EB9-485F-9D08-57D596191389}" presName="node" presStyleLbl="node1" presStyleIdx="0" presStyleCnt="3">
        <dgm:presLayoutVars>
          <dgm:bulletEnabled val="1"/>
        </dgm:presLayoutVars>
      </dgm:prSet>
      <dgm:spPr/>
    </dgm:pt>
    <dgm:pt modelId="{01A7084D-FF04-4E03-BC18-CED7AA195B40}" type="pres">
      <dgm:prSet presAssocID="{8E9D3364-098E-473A-BE7C-41E277A036B8}" presName="sibTrans" presStyleLbl="sibTrans2D1" presStyleIdx="0" presStyleCnt="2"/>
      <dgm:spPr/>
    </dgm:pt>
    <dgm:pt modelId="{975B0908-AEBD-4EA3-9462-C09EBD2F4A26}" type="pres">
      <dgm:prSet presAssocID="{8E9D3364-098E-473A-BE7C-41E277A036B8}" presName="connectorText" presStyleLbl="sibTrans2D1" presStyleIdx="0" presStyleCnt="2"/>
      <dgm:spPr/>
    </dgm:pt>
    <dgm:pt modelId="{F178C5DC-A106-492D-9C9C-134E4D30FF4B}" type="pres">
      <dgm:prSet presAssocID="{6B5E688A-2897-4EF8-9B65-E7C099D8B28B}" presName="node" presStyleLbl="node1" presStyleIdx="1" presStyleCnt="3">
        <dgm:presLayoutVars>
          <dgm:bulletEnabled val="1"/>
        </dgm:presLayoutVars>
      </dgm:prSet>
      <dgm:spPr/>
    </dgm:pt>
    <dgm:pt modelId="{1367ECE9-253F-4C10-A86B-0E6925C21A73}" type="pres">
      <dgm:prSet presAssocID="{D061BB74-31E1-4B51-9A39-9C9F4AB475EB}" presName="sibTrans" presStyleLbl="sibTrans2D1" presStyleIdx="1" presStyleCnt="2"/>
      <dgm:spPr/>
    </dgm:pt>
    <dgm:pt modelId="{D752D81C-F234-4453-8934-2176601DDA27}" type="pres">
      <dgm:prSet presAssocID="{D061BB74-31E1-4B51-9A39-9C9F4AB475EB}" presName="connectorText" presStyleLbl="sibTrans2D1" presStyleIdx="1" presStyleCnt="2"/>
      <dgm:spPr/>
    </dgm:pt>
    <dgm:pt modelId="{3720EFE0-55A0-4B06-A113-47A0985B76AF}" type="pres">
      <dgm:prSet presAssocID="{C40A2EAA-C7F1-47EE-AC8B-E4F9AA5F7745}" presName="node" presStyleLbl="node1" presStyleIdx="2" presStyleCnt="3">
        <dgm:presLayoutVars>
          <dgm:bulletEnabled val="1"/>
        </dgm:presLayoutVars>
      </dgm:prSet>
      <dgm:spPr/>
    </dgm:pt>
  </dgm:ptLst>
  <dgm:cxnLst>
    <dgm:cxn modelId="{206ADC12-6DD1-4604-83E5-0DAAA0314339}" type="presOf" srcId="{BA8691DB-EA7A-4A83-A9AF-4425E337C231}" destId="{94EF9E37-D6B9-404F-93A9-4803A6F8C0C0}" srcOrd="0" destOrd="0" presId="urn:microsoft.com/office/officeart/2005/8/layout/process2"/>
    <dgm:cxn modelId="{A4EC0236-0EF7-44E9-95D2-E7A1B4B65697}" type="presOf" srcId="{D061BB74-31E1-4B51-9A39-9C9F4AB475EB}" destId="{D752D81C-F234-4453-8934-2176601DDA27}" srcOrd="1" destOrd="0" presId="urn:microsoft.com/office/officeart/2005/8/layout/process2"/>
    <dgm:cxn modelId="{07C46757-8CFB-4F6E-9774-DA09CE41C2CE}" type="presOf" srcId="{8E9D3364-098E-473A-BE7C-41E277A036B8}" destId="{975B0908-AEBD-4EA3-9462-C09EBD2F4A26}" srcOrd="1" destOrd="0" presId="urn:microsoft.com/office/officeart/2005/8/layout/process2"/>
    <dgm:cxn modelId="{5A79B98E-478B-40AB-A053-D4B856E4B79F}" srcId="{BA8691DB-EA7A-4A83-A9AF-4425E337C231}" destId="{AAD46260-1EB9-485F-9D08-57D596191389}" srcOrd="0" destOrd="0" parTransId="{0786D930-6B12-4C4C-9D4F-67884CEAF9F0}" sibTransId="{8E9D3364-098E-473A-BE7C-41E277A036B8}"/>
    <dgm:cxn modelId="{F6A9AD93-D6B6-473F-86E2-A481A06942E8}" srcId="{BA8691DB-EA7A-4A83-A9AF-4425E337C231}" destId="{6B5E688A-2897-4EF8-9B65-E7C099D8B28B}" srcOrd="1" destOrd="0" parTransId="{FFD4741B-68A1-4646-8FC1-49653BDD2AF2}" sibTransId="{D061BB74-31E1-4B51-9A39-9C9F4AB475EB}"/>
    <dgm:cxn modelId="{55AAEEAA-2D35-4800-AEA0-043B71394CBC}" type="presOf" srcId="{AAD46260-1EB9-485F-9D08-57D596191389}" destId="{D8E8D757-0A22-4FF6-9F0D-3DCA7DEC5CC3}" srcOrd="0" destOrd="0" presId="urn:microsoft.com/office/officeart/2005/8/layout/process2"/>
    <dgm:cxn modelId="{FDE045B7-7336-415A-90EF-A30728028329}" type="presOf" srcId="{6B5E688A-2897-4EF8-9B65-E7C099D8B28B}" destId="{F178C5DC-A106-492D-9C9C-134E4D30FF4B}" srcOrd="0" destOrd="0" presId="urn:microsoft.com/office/officeart/2005/8/layout/process2"/>
    <dgm:cxn modelId="{FD0FEFD9-F84A-4688-A1FE-6209F7861D74}" type="presOf" srcId="{8E9D3364-098E-473A-BE7C-41E277A036B8}" destId="{01A7084D-FF04-4E03-BC18-CED7AA195B40}" srcOrd="0" destOrd="0" presId="urn:microsoft.com/office/officeart/2005/8/layout/process2"/>
    <dgm:cxn modelId="{339528E1-66FE-4508-B771-4C78497CF97E}" srcId="{BA8691DB-EA7A-4A83-A9AF-4425E337C231}" destId="{C40A2EAA-C7F1-47EE-AC8B-E4F9AA5F7745}" srcOrd="2" destOrd="0" parTransId="{EA05BDDF-CC37-490C-ABC2-32B2EF7D2B79}" sibTransId="{85A0EEC1-703D-4396-88CC-9415D449D4C3}"/>
    <dgm:cxn modelId="{DA0AE0EA-725B-4BFB-B9FA-EA79D5339D5B}" type="presOf" srcId="{C40A2EAA-C7F1-47EE-AC8B-E4F9AA5F7745}" destId="{3720EFE0-55A0-4B06-A113-47A0985B76AF}" srcOrd="0" destOrd="0" presId="urn:microsoft.com/office/officeart/2005/8/layout/process2"/>
    <dgm:cxn modelId="{920602F7-A543-4AEA-ADB3-34D148814C2D}" type="presOf" srcId="{D061BB74-31E1-4B51-9A39-9C9F4AB475EB}" destId="{1367ECE9-253F-4C10-A86B-0E6925C21A73}" srcOrd="0" destOrd="0" presId="urn:microsoft.com/office/officeart/2005/8/layout/process2"/>
    <dgm:cxn modelId="{F9EE03FB-0123-48AB-90EA-B8D5D2E083EA}" type="presParOf" srcId="{94EF9E37-D6B9-404F-93A9-4803A6F8C0C0}" destId="{D8E8D757-0A22-4FF6-9F0D-3DCA7DEC5CC3}" srcOrd="0" destOrd="0" presId="urn:microsoft.com/office/officeart/2005/8/layout/process2"/>
    <dgm:cxn modelId="{270B794B-0695-4A79-8DC8-22B0E34B3113}" type="presParOf" srcId="{94EF9E37-D6B9-404F-93A9-4803A6F8C0C0}" destId="{01A7084D-FF04-4E03-BC18-CED7AA195B40}" srcOrd="1" destOrd="0" presId="urn:microsoft.com/office/officeart/2005/8/layout/process2"/>
    <dgm:cxn modelId="{6D49545E-A6A0-49ED-9BA6-61D63675FE17}" type="presParOf" srcId="{01A7084D-FF04-4E03-BC18-CED7AA195B40}" destId="{975B0908-AEBD-4EA3-9462-C09EBD2F4A26}" srcOrd="0" destOrd="0" presId="urn:microsoft.com/office/officeart/2005/8/layout/process2"/>
    <dgm:cxn modelId="{3F6F8DE2-522E-4E60-BECA-432144F542CD}" type="presParOf" srcId="{94EF9E37-D6B9-404F-93A9-4803A6F8C0C0}" destId="{F178C5DC-A106-492D-9C9C-134E4D30FF4B}" srcOrd="2" destOrd="0" presId="urn:microsoft.com/office/officeart/2005/8/layout/process2"/>
    <dgm:cxn modelId="{96DF5E87-F61A-43CC-979D-2368A35A82F4}" type="presParOf" srcId="{94EF9E37-D6B9-404F-93A9-4803A6F8C0C0}" destId="{1367ECE9-253F-4C10-A86B-0E6925C21A73}" srcOrd="3" destOrd="0" presId="urn:microsoft.com/office/officeart/2005/8/layout/process2"/>
    <dgm:cxn modelId="{1818E6CF-C970-4DEC-BB66-57DF3BE73543}" type="presParOf" srcId="{1367ECE9-253F-4C10-A86B-0E6925C21A73}" destId="{D752D81C-F234-4453-8934-2176601DDA27}" srcOrd="0" destOrd="0" presId="urn:microsoft.com/office/officeart/2005/8/layout/process2"/>
    <dgm:cxn modelId="{0CC823A3-1E0D-46B1-8281-4D926A67ABE2}" type="presParOf" srcId="{94EF9E37-D6B9-404F-93A9-4803A6F8C0C0}" destId="{3720EFE0-55A0-4B06-A113-47A0985B76A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8D757-0A22-4FF6-9F0D-3DCA7DEC5CC3}">
      <dsp:nvSpPr>
        <dsp:cNvPr id="0" name=""/>
        <dsp:cNvSpPr/>
      </dsp:nvSpPr>
      <dsp:spPr>
        <a:xfrm>
          <a:off x="520065" y="0"/>
          <a:ext cx="353186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Import data from website (wikipedia: List of Falcon 9 launches)</a:t>
          </a:r>
        </a:p>
      </dsp:txBody>
      <dsp:txXfrm>
        <a:off x="546847" y="26782"/>
        <a:ext cx="3478305" cy="860835"/>
      </dsp:txXfrm>
    </dsp:sp>
    <dsp:sp modelId="{01A7084D-FF04-4E03-BC18-CED7AA195B40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F178C5DC-A106-492D-9C9C-134E4D30FF4B}">
      <dsp:nvSpPr>
        <dsp:cNvPr id="0" name=""/>
        <dsp:cNvSpPr/>
      </dsp:nvSpPr>
      <dsp:spPr>
        <a:xfrm>
          <a:off x="520065" y="1371600"/>
          <a:ext cx="353186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Parse html object for relevant data</a:t>
          </a:r>
          <a:endParaRPr lang="en-US" sz="1800" kern="1200" dirty="0"/>
        </a:p>
      </dsp:txBody>
      <dsp:txXfrm>
        <a:off x="546847" y="1398382"/>
        <a:ext cx="3478305" cy="860835"/>
      </dsp:txXfrm>
    </dsp:sp>
    <dsp:sp modelId="{1367ECE9-253F-4C10-A86B-0E6925C21A73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3720EFE0-55A0-4B06-A113-47A0985B76AF}">
      <dsp:nvSpPr>
        <dsp:cNvPr id="0" name=""/>
        <dsp:cNvSpPr/>
      </dsp:nvSpPr>
      <dsp:spPr>
        <a:xfrm>
          <a:off x="520065" y="2743199"/>
          <a:ext cx="353186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Convert to readable </a:t>
          </a:r>
          <a:r>
            <a:rPr lang="en-US" sz="1800" kern="1200" dirty="0" err="1">
              <a:latin typeface="Calibri Light" panose="020F0302020204030204"/>
            </a:rPr>
            <a:t>dataframe</a:t>
          </a:r>
        </a:p>
      </dsp:txBody>
      <dsp:txXfrm>
        <a:off x="546847" y="2769981"/>
        <a:ext cx="3478305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 scatter plot of Flight Number vs. Launch Site</a:t>
            </a: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3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List the failed </a:t>
            </a:r>
            <a:r>
              <a:rPr lang="en-US" dirty="0" err="1"/>
              <a:t>landing_outcomes</a:t>
            </a:r>
            <a:r>
              <a:rPr lang="en-US" dirty="0"/>
              <a:t> in drone ship, their booster versions, and launch site names for in year 2015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Rank the count of landing outcomes (such as Failure (drone ship) or Success (ground pad)) between the date 2010-06-04 and 2017-03-20, in descending order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&lt;Folium map screenshot 1&gt;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Explore the generated folium map and make a proper screenshot to include all launch sites’ location markers on a global map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5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&lt;Folium map screenshot 2&gt;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Explore the folium map and make a proper screenshot to show the color-labeled launch outcomes on the map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&lt;Folium map screenshot 3&gt;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Explore the generated folium map and show the screenshot of a selected launch site to its proximities such as railway, highway, coastline, with distance calculated and displayed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35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&lt;Dashboard screenshot 1&gt;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launch success count for all sites, in a </a:t>
            </a:r>
            <a:r>
              <a:rPr lang="en-US" dirty="0" err="1"/>
              <a:t>piechart</a:t>
            </a: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4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&lt;Dashboard screenshot 2&gt;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</a:t>
            </a:r>
            <a:r>
              <a:rPr lang="en-US" dirty="0" err="1"/>
              <a:t>piechart</a:t>
            </a:r>
            <a:r>
              <a:rPr lang="en-US" dirty="0"/>
              <a:t> for the launch site with highest launch success ratio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1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Replace &lt;Dashboard screenshot 3&gt; title with an appropriate title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screenshots of Payload vs. Launch Outcome scatter plot for all sites, with different payload selected in the range slider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Explain the important elements and findings on the screenshot, such as which payload range or booster version have the largest success rate,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Visualize the built model accuracy for all built classification models, in a bar chart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Find which model has the highest classification accuracy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5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confusion matrix of the best performing model with an explanation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0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 scatter plot of Payload vs. Launch Site</a:t>
            </a: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8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 </a:t>
            </a:r>
            <a:r>
              <a:rPr lang="en-US" dirty="0"/>
              <a:t>bar chart for the success rate of each orbit type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 </a:t>
            </a:r>
            <a:r>
              <a:rPr lang="en-US" dirty="0"/>
              <a:t>scatter point of Flight number vs. Orbit type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0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 </a:t>
            </a:r>
            <a:r>
              <a:rPr lang="en-US" dirty="0"/>
              <a:t>scatter point of payload vs. orbit type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6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CA" dirty="0"/>
              <a:t>Show a </a:t>
            </a:r>
            <a:r>
              <a:rPr lang="en-US" dirty="0"/>
              <a:t>line chart of yearly average success rate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Show the screenshot of the scatter plot with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5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Find the names of the unique launch sites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Find 5 records where launch sites begin with `CCA`</a:t>
            </a:r>
            <a:endParaRPr lang="en-US" dirty="0">
              <a:cs typeface="Calibri" panose="020F0502020204030204"/>
            </a:endParaRP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Calculate the total payload carried by boosters from NASA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Calculate the average payload mass carried by booster version F9 v1.1</a:t>
            </a:r>
            <a:endParaRPr lang="en-US" dirty="0">
              <a:cs typeface="Calibri" panose="020F0502020204030204"/>
            </a:endParaRP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List the names of the booster which have carried the maximum payload mass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48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Find the dates of the first successful landing outcome on ground pad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List the names of boosters which have successfully landed on drone ship and had payload mass greater than 4000 but less than 6000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endParaRPr lang="en-US" dirty="0"/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Calculate the total number of successful and failure mission outcomes</a:t>
            </a:r>
          </a:p>
          <a:p>
            <a:pPr marL="171450" indent="-171450">
              <a:spcBef>
                <a:spcPts val="1400"/>
              </a:spcBef>
              <a:buFont typeface="Arial"/>
              <a:buChar char="•"/>
            </a:pPr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s://api.spacexdata.com/v4/" TargetMode="External"/><Relationship Id="rId4" Type="http://schemas.openxmlformats.org/officeDocument/2006/relationships/hyperlink" Target="https://github.com/franziscaG/Coursera_Capstone_Project/blob/master/jupyter-labs-spacex-data-collection-api.ipynb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jpeg"/><Relationship Id="rId4" Type="http://schemas.openxmlformats.org/officeDocument/2006/relationships/hyperlink" Target="https://github.com/franziscaG/Coursera_Capstone_Project/blob/master/jupyter-labs-spacex-data-wrangling.ipynb" TargetMode="External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github.com/franziscaG/Coursera_Capstone_Project/blob/master/jupyter-labs-spacex-data-wrangling.ipynb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ranziscaG/Coursera_Capstone_Project/blob/master/jupyter-labs-eda-dataviz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ziscaG/Coursera_Capstone_Project/blob/master/jupyter-labs-eda-sql-coursera_sql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ranziscaG/Coursera_Capstone_Project/blob/master/lab_jupyter_launch_site_loc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ziscaG/Coursera_Capstone_Project/blob/master/Dash_application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ziscaG/Coursera_Capstone_Project/blob/master/SpaceX_Machine%20Learning%20Prediction_Part_5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Franzisca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Gorniacyzk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19.09.2022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DFBAE37-8CF0-F1CF-8826-1DF2E248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1" y="4045559"/>
            <a:ext cx="7838362" cy="25257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02318" y="-2418"/>
            <a:ext cx="3491578" cy="1536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4"/>
              </a:rPr>
              <a:t>https://github.com/franziscaG/Coursera_Capstone_Project/blob/master/jupyter-labs-spacex-data-collection-api.ipynb</a:t>
            </a:r>
            <a:endParaRPr lang="en-US" sz="1600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23022FC-6281-E29D-255F-6183E041AFB4}"/>
              </a:ext>
            </a:extLst>
          </p:cNvPr>
          <p:cNvGrpSpPr/>
          <p:nvPr/>
        </p:nvGrpSpPr>
        <p:grpSpPr>
          <a:xfrm>
            <a:off x="839336" y="1516037"/>
            <a:ext cx="4179627" cy="4708478"/>
            <a:chOff x="6582769" y="1572903"/>
            <a:chExt cx="4179627" cy="4708478"/>
          </a:xfrm>
        </p:grpSpPr>
        <p:sp>
          <p:nvSpPr>
            <p:cNvPr id="413" name="Rectangle: Rounded Corners 412">
              <a:extLst>
                <a:ext uri="{FF2B5EF4-FFF2-40B4-BE49-F238E27FC236}">
                  <a16:creationId xmlns:a16="http://schemas.microsoft.com/office/drawing/2014/main" id="{F93DCA38-DF48-9135-5C7C-F90B8085F611}"/>
                </a:ext>
              </a:extLst>
            </p:cNvPr>
            <p:cNvSpPr/>
            <p:nvPr/>
          </p:nvSpPr>
          <p:spPr>
            <a:xfrm>
              <a:off x="6730620" y="1572903"/>
              <a:ext cx="3883925" cy="92691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Client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(Local Program)</a:t>
              </a:r>
            </a:p>
          </p:txBody>
        </p:sp>
        <p:sp>
          <p:nvSpPr>
            <p:cNvPr id="416" name="Rectangle: Rounded Corners 415">
              <a:extLst>
                <a:ext uri="{FF2B5EF4-FFF2-40B4-BE49-F238E27FC236}">
                  <a16:creationId xmlns:a16="http://schemas.microsoft.com/office/drawing/2014/main" id="{8CE812FA-A72C-1908-6BCC-5F2162FA7C2F}"/>
                </a:ext>
              </a:extLst>
            </p:cNvPr>
            <p:cNvSpPr/>
            <p:nvPr/>
          </p:nvSpPr>
          <p:spPr>
            <a:xfrm>
              <a:off x="6582769" y="4359323"/>
              <a:ext cx="4179627" cy="192205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REST API</a:t>
              </a:r>
              <a:endParaRPr lang="en-US" dirty="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ea typeface="+mn-lt"/>
                  <a:cs typeface="+mn-lt"/>
                </a:rPr>
                <a:t>( </a:t>
              </a:r>
              <a:r>
                <a:rPr lang="en-US" dirty="0">
                  <a:solidFill>
                    <a:schemeClr val="tx1"/>
                  </a:solidFill>
                  <a:ea typeface="+mn-lt"/>
                  <a:cs typeface="+mn-lt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https://api.spacexdata.com/v4/</a:t>
              </a:r>
              <a:r>
                <a:rPr lang="en-US" dirty="0">
                  <a:solidFill>
                    <a:schemeClr val="tx1"/>
                  </a:solidFill>
                  <a:ea typeface="+mn-lt"/>
                  <a:cs typeface="+mn-lt"/>
                </a:rPr>
                <a:t>... )</a:t>
              </a:r>
            </a:p>
            <a:p>
              <a:pPr algn="ctr"/>
              <a:endParaRPr lang="en-US" dirty="0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417" name="Rectangle: Rounded Corners 416">
              <a:extLst>
                <a:ext uri="{FF2B5EF4-FFF2-40B4-BE49-F238E27FC236}">
                  <a16:creationId xmlns:a16="http://schemas.microsoft.com/office/drawing/2014/main" id="{E095242B-1B4B-11FA-5E37-BBE3C3CA1760}"/>
                </a:ext>
              </a:extLst>
            </p:cNvPr>
            <p:cNvSpPr/>
            <p:nvPr/>
          </p:nvSpPr>
          <p:spPr>
            <a:xfrm>
              <a:off x="6730619" y="5200932"/>
              <a:ext cx="3883925" cy="92691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Remote server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cs typeface="Calibri"/>
                </a:rPr>
                <a:t>(SpaceX launch data)</a:t>
              </a:r>
            </a:p>
          </p:txBody>
        </p:sp>
        <p:sp>
          <p:nvSpPr>
            <p:cNvPr id="418" name="Arrow: Down 417">
              <a:extLst>
                <a:ext uri="{FF2B5EF4-FFF2-40B4-BE49-F238E27FC236}">
                  <a16:creationId xmlns:a16="http://schemas.microsoft.com/office/drawing/2014/main" id="{3EA2662F-3F24-3376-F8BB-AFC86702DC61}"/>
                </a:ext>
              </a:extLst>
            </p:cNvPr>
            <p:cNvSpPr/>
            <p:nvPr/>
          </p:nvSpPr>
          <p:spPr>
            <a:xfrm>
              <a:off x="7486438" y="3605834"/>
              <a:ext cx="483358" cy="614149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Arrow: Down 423">
              <a:extLst>
                <a:ext uri="{FF2B5EF4-FFF2-40B4-BE49-F238E27FC236}">
                  <a16:creationId xmlns:a16="http://schemas.microsoft.com/office/drawing/2014/main" id="{08B1F54A-FD20-4E39-A60F-FB587AF37C7A}"/>
                </a:ext>
              </a:extLst>
            </p:cNvPr>
            <p:cNvSpPr/>
            <p:nvPr/>
          </p:nvSpPr>
          <p:spPr>
            <a:xfrm rot="10800000">
              <a:off x="9459677" y="2633431"/>
              <a:ext cx="483358" cy="614149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8B80307-A6E4-B7CA-E28B-B0B393C36C86}"/>
                </a:ext>
              </a:extLst>
            </p:cNvPr>
            <p:cNvSpPr/>
            <p:nvPr/>
          </p:nvSpPr>
          <p:spPr>
            <a:xfrm>
              <a:off x="7596400" y="2620654"/>
              <a:ext cx="267269" cy="6255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3C2F2777-B497-7B04-8FBD-0D0E53DF8F51}"/>
                </a:ext>
              </a:extLst>
            </p:cNvPr>
            <p:cNvSpPr/>
            <p:nvPr/>
          </p:nvSpPr>
          <p:spPr>
            <a:xfrm>
              <a:off x="9569639" y="3593057"/>
              <a:ext cx="267269" cy="6255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59D1A2E8-89C0-C589-3E6C-651C7E4EBFFD}"/>
                </a:ext>
              </a:extLst>
            </p:cNvPr>
            <p:cNvSpPr txBox="1"/>
            <p:nvPr/>
          </p:nvSpPr>
          <p:spPr>
            <a:xfrm>
              <a:off x="7295866" y="3247029"/>
              <a:ext cx="93728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Request</a:t>
              </a:r>
              <a:endParaRPr lang="en-US" dirty="0"/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840C3F55-17B9-ED3C-90E5-9C0D43BFBA67}"/>
                </a:ext>
              </a:extLst>
            </p:cNvPr>
            <p:cNvSpPr txBox="1"/>
            <p:nvPr/>
          </p:nvSpPr>
          <p:spPr>
            <a:xfrm>
              <a:off x="8950657" y="3247027"/>
              <a:ext cx="17334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Response (data)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222E0F-F363-29AA-6A15-ABDF6995071D}"/>
              </a:ext>
            </a:extLst>
          </p:cNvPr>
          <p:cNvSpPr txBox="1"/>
          <p:nvPr/>
        </p:nvSpPr>
        <p:spPr>
          <a:xfrm>
            <a:off x="6732896" y="2922895"/>
            <a:ext cx="12045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cs typeface="Calibri"/>
              </a:rPr>
              <a:t>Python: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3B50FC-8A80-0F5F-5BE2-F2EFDF78A795}"/>
              </a:ext>
            </a:extLst>
          </p:cNvPr>
          <p:cNvSpPr/>
          <p:nvPr/>
        </p:nvSpPr>
        <p:spPr>
          <a:xfrm>
            <a:off x="6765449" y="3427436"/>
            <a:ext cx="4765342" cy="2530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 panose="020F0502020204030204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requests</a:t>
            </a:r>
          </a:p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 panose="020F0502020204030204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pandas 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 panose="020F0502020204030204"/>
              </a:rPr>
              <a:t>as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pd</a:t>
            </a:r>
          </a:p>
          <a:p>
            <a:endParaRPr lang="en-US" sz="1600" dirty="0">
              <a:solidFill>
                <a:srgbClr val="000000"/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request data from API</a:t>
            </a: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url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 = "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name_of_REST_API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"</a:t>
            </a: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response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requests.get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url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)</a:t>
            </a:r>
          </a:p>
          <a:p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convert JSON to pandas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dataframe</a:t>
            </a:r>
            <a:endPara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Rockwell"/>
              <a:cs typeface="Calibri" panose="020F0502020204030204"/>
            </a:endParaRPr>
          </a:p>
          <a:p>
            <a:r>
              <a:rPr lang="en-US" sz="1600" err="1">
                <a:solidFill>
                  <a:schemeClr val="tx1"/>
                </a:solidFill>
                <a:latin typeface="Rockwell"/>
                <a:cs typeface="Calibri" panose="020F0502020204030204"/>
              </a:rPr>
              <a:t>df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= </a:t>
            </a:r>
            <a:r>
              <a:rPr lang="en-US" sz="1600" err="1">
                <a:solidFill>
                  <a:schemeClr val="tx1"/>
                </a:solidFill>
                <a:latin typeface="Rockwell"/>
                <a:cs typeface="Calibri" panose="020F0502020204030204"/>
              </a:rPr>
              <a:t>pd.json_normalize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(response)</a:t>
            </a:r>
          </a:p>
          <a:p>
            <a:endParaRPr lang="en-US" dirty="0">
              <a:solidFill>
                <a:schemeClr val="tx1"/>
              </a:solidFill>
              <a:latin typeface="Abadi"/>
              <a:cs typeface="Calibri" panose="020F0502020204030204"/>
            </a:endParaRPr>
          </a:p>
          <a:p>
            <a:endParaRPr lang="en-US" dirty="0">
              <a:solidFill>
                <a:schemeClr val="tx1"/>
              </a:solidFill>
              <a:latin typeface="Abadi"/>
              <a:cs typeface="Calibri" panose="020F0502020204030204"/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23A53F2-3B63-BA9B-0061-3C53654D3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96" y="1382770"/>
            <a:ext cx="6012976" cy="1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 descr="Table&#10;&#10;Description automatically generated">
            <a:extLst>
              <a:ext uri="{FF2B5EF4-FFF2-40B4-BE49-F238E27FC236}">
                <a16:creationId xmlns:a16="http://schemas.microsoft.com/office/drawing/2014/main" id="{F4632B73-12A3-F751-046E-AC9E92EE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3" y="1301735"/>
            <a:ext cx="4813110" cy="26622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38111" y="1019"/>
            <a:ext cx="3352208" cy="130949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/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4"/>
              </a:rPr>
              <a:t>https://github.com/franziscaG/Coursera_Capstone_Project/blob/master/jupyter-labs-spacex-data-wrangling.ipynb</a:t>
            </a:r>
            <a:endParaRPr lang="en-US" sz="1600"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52A4B-F39A-C634-A2F6-47B2F509F624}"/>
              </a:ext>
            </a:extLst>
          </p:cNvPr>
          <p:cNvSpPr txBox="1"/>
          <p:nvPr/>
        </p:nvSpPr>
        <p:spPr>
          <a:xfrm>
            <a:off x="6755642" y="1512626"/>
            <a:ext cx="12045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cs typeface="Calibri"/>
              </a:rPr>
              <a:t>Python: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27644A-9DAD-3B27-CE50-A8DF1172CCC1}"/>
              </a:ext>
            </a:extLst>
          </p:cNvPr>
          <p:cNvSpPr/>
          <p:nvPr/>
        </p:nvSpPr>
        <p:spPr>
          <a:xfrm>
            <a:off x="6754076" y="1943241"/>
            <a:ext cx="5254386" cy="40431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 panose="020F0502020204030204"/>
              </a:rPr>
              <a:t>from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bs4 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 panose="020F0502020204030204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BeautifulSoup</a:t>
            </a:r>
          </a:p>
          <a:p>
            <a:endParaRPr lang="en-US" sz="1600" dirty="0">
              <a:solidFill>
                <a:srgbClr val="000000"/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request data from API</a:t>
            </a: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url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 = "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name_of_website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"</a:t>
            </a: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response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requests.get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url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convert to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BeautifulSoup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 object</a:t>
            </a: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soup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BeautifulSoup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response.text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find tables</a:t>
            </a: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html_tables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Soup.find_all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 panose="020F0502020204030204"/>
              </a:rPr>
              <a:t>'table'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Rockwell"/>
              <a:cs typeface="Calibri" panose="020F0502020204030204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# iterate through table elements and add to new pandas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 panose="020F0502020204030204"/>
              </a:rPr>
              <a:t>dataframe</a:t>
            </a:r>
            <a:endParaRPr lang="en-US" sz="1600">
              <a:solidFill>
                <a:schemeClr val="accent6">
                  <a:lumMod val="60000"/>
                  <a:lumOff val="40000"/>
                </a:schemeClr>
              </a:solidFill>
              <a:latin typeface="Rockwell"/>
              <a:cs typeface="Calibri" panose="020F0502020204030204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 panose="020F0502020204030204"/>
              </a:rPr>
              <a:t>df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 panose="020F0502020204030204"/>
              </a:rPr>
              <a:t> = ...</a:t>
            </a:r>
          </a:p>
          <a:p>
            <a:endParaRPr lang="en-US" dirty="0">
              <a:solidFill>
                <a:schemeClr val="tx1"/>
              </a:solidFill>
              <a:latin typeface="Abadi"/>
              <a:cs typeface="Calibri" panose="020F0502020204030204"/>
            </a:endParaRPr>
          </a:p>
          <a:p>
            <a:endParaRPr lang="en-US" dirty="0">
              <a:solidFill>
                <a:schemeClr val="tx1"/>
              </a:solidFill>
              <a:latin typeface="Abadi"/>
              <a:cs typeface="Calibri" panose="020F0502020204030204"/>
            </a:endParaRPr>
          </a:p>
        </p:txBody>
      </p:sp>
      <p:graphicFrame>
        <p:nvGraphicFramePr>
          <p:cNvPr id="22" name="Diagram 22">
            <a:extLst>
              <a:ext uri="{FF2B5EF4-FFF2-40B4-BE49-F238E27FC236}">
                <a16:creationId xmlns:a16="http://schemas.microsoft.com/office/drawing/2014/main" id="{1F945BA0-598E-69E3-F38A-38C6E3A89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921899"/>
              </p:ext>
            </p:extLst>
          </p:nvPr>
        </p:nvGraphicFramePr>
        <p:xfrm>
          <a:off x="545910" y="194139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0" name="Picture 40" descr="Table&#10;&#10;Description automatically generated">
            <a:extLst>
              <a:ext uri="{FF2B5EF4-FFF2-40B4-BE49-F238E27FC236}">
                <a16:creationId xmlns:a16="http://schemas.microsoft.com/office/drawing/2014/main" id="{3069FC08-8C52-D51C-C35C-5339358B1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773" y="5680612"/>
            <a:ext cx="4813110" cy="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12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Data collection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Data wrangling</a:t>
            </a:r>
            <a:endParaRPr lang="en-US" sz="22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Exploratory data analysis (EDA) 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Interactive visual analytics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4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1974A-62F6-71B4-FB11-014388E6C974}"/>
              </a:ext>
            </a:extLst>
          </p:cNvPr>
          <p:cNvSpPr txBox="1">
            <a:spLocks/>
          </p:cNvSpPr>
          <p:nvPr/>
        </p:nvSpPr>
        <p:spPr>
          <a:xfrm>
            <a:off x="8798303" y="1020"/>
            <a:ext cx="3386328" cy="18156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https://github.com/franziscaG/Coursera_Capstone_Project/blob/master/jupyter-labs-spacex-data-wrangling.ipynb</a:t>
            </a:r>
            <a:endParaRPr lang="en-US" sz="16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F61FC-9B7D-BAA0-DC6D-D28C5D27B693}"/>
              </a:ext>
            </a:extLst>
          </p:cNvPr>
          <p:cNvSpPr txBox="1"/>
          <p:nvPr/>
        </p:nvSpPr>
        <p:spPr>
          <a:xfrm>
            <a:off x="955343" y="1467135"/>
            <a:ext cx="457199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/>
              </a:rPr>
              <a:t>Data type and information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/>
              </a:rPr>
              <a:t>Data statistics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/>
              </a:rPr>
              <a:t>Data grouping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EABDCB-6482-7428-0BA2-D23F5BBC6A13}"/>
              </a:ext>
            </a:extLst>
          </p:cNvPr>
          <p:cNvSpPr/>
          <p:nvPr/>
        </p:nvSpPr>
        <p:spPr>
          <a:xfrm>
            <a:off x="1324828" y="1870737"/>
            <a:ext cx="3269776" cy="489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df.info()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834BB7-E3D1-CFCD-480F-CAB7FC7F51C9}"/>
              </a:ext>
            </a:extLst>
          </p:cNvPr>
          <p:cNvSpPr/>
          <p:nvPr/>
        </p:nvSpPr>
        <p:spPr>
          <a:xfrm>
            <a:off x="1324828" y="3184334"/>
            <a:ext cx="3269774" cy="489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 err="1">
                <a:solidFill>
                  <a:schemeClr val="tx1"/>
                </a:solidFill>
                <a:latin typeface="Rockwell"/>
                <a:cs typeface="Calibri"/>
              </a:rPr>
              <a:t>df.describe</a:t>
            </a:r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()</a:t>
            </a:r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1509194A-37C2-F6E5-B87D-1F1A6A20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52" y="1475076"/>
            <a:ext cx="3505199" cy="882597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15ADF-E2B0-6078-7759-1AB7BFA4C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52" y="2856376"/>
            <a:ext cx="3510886" cy="81542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F1D675-13ED-CC34-7C19-FDD920582470}"/>
              </a:ext>
            </a:extLst>
          </p:cNvPr>
          <p:cNvSpPr/>
          <p:nvPr/>
        </p:nvSpPr>
        <p:spPr>
          <a:xfrm>
            <a:off x="1324828" y="4503618"/>
            <a:ext cx="3269775" cy="489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 err="1">
                <a:solidFill>
                  <a:schemeClr val="tx1"/>
                </a:solidFill>
                <a:latin typeface="Rockwell"/>
                <a:cs typeface="Calibri"/>
              </a:rPr>
              <a:t>df</a:t>
            </a:r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[</a:t>
            </a:r>
            <a:r>
              <a:rPr lang="en-US" dirty="0">
                <a:solidFill>
                  <a:srgbClr val="C00000"/>
                </a:solidFill>
                <a:latin typeface="Rockwell"/>
                <a:cs typeface="Calibri"/>
              </a:rPr>
              <a:t>'column'</a:t>
            </a:r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Rockwell"/>
                <a:cs typeface="Calibri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()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668847-8064-679C-40FA-A49A8CCDD53C}"/>
              </a:ext>
            </a:extLst>
          </p:cNvPr>
          <p:cNvSpPr/>
          <p:nvPr/>
        </p:nvSpPr>
        <p:spPr>
          <a:xfrm>
            <a:off x="8245380" y="4503618"/>
            <a:ext cx="3269775" cy="489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# classify outcome into good (1) and bad (0) into column 'class'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A126D4-4286-DE7A-B390-EDBF2F276CBB}"/>
              </a:ext>
            </a:extLst>
          </p:cNvPr>
          <p:cNvSpPr/>
          <p:nvPr/>
        </p:nvSpPr>
        <p:spPr>
          <a:xfrm>
            <a:off x="4787947" y="4503618"/>
            <a:ext cx="3269775" cy="4890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chemeClr val="tx1"/>
                </a:solidFill>
                <a:latin typeface="Rockwell"/>
                <a:cs typeface="Calibri"/>
              </a:rPr>
              <a:t>df.groupby</a:t>
            </a:r>
            <a:r>
              <a:rPr lang="en-US" dirty="0">
                <a:solidFill>
                  <a:schemeClr val="tx1"/>
                </a:solidFill>
                <a:latin typeface="Rockwell"/>
                <a:cs typeface="Calibri"/>
              </a:rPr>
              <a:t>(</a:t>
            </a:r>
            <a:r>
              <a:rPr lang="en-US" dirty="0">
                <a:solidFill>
                  <a:srgbClr val="C00000"/>
                </a:solidFill>
                <a:latin typeface="Rockwell"/>
                <a:cs typeface="Calibri"/>
              </a:rPr>
              <a:t>'column'</a:t>
            </a:r>
            <a:r>
              <a:rPr lang="en-US">
                <a:solidFill>
                  <a:schemeClr val="tx1"/>
                </a:solidFill>
                <a:latin typeface="Rockwell"/>
                <a:cs typeface="Calibri"/>
              </a:rPr>
              <a:t>).mean()</a:t>
            </a:r>
            <a:endParaRPr lang="en-US" dirty="0">
              <a:solidFill>
                <a:schemeClr val="tx1"/>
              </a:solidFill>
              <a:latin typeface="Rockwell"/>
              <a:cs typeface="Calibri"/>
            </a:endParaRPr>
          </a:p>
        </p:txBody>
      </p:sp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40C86A92-CD06-15A5-19DF-7D48F1F7F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998" r="207" b="212"/>
          <a:stretch/>
        </p:blipFill>
        <p:spPr>
          <a:xfrm>
            <a:off x="1323833" y="5138773"/>
            <a:ext cx="1839045" cy="124404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365BA533-2BB2-0D36-40CF-E30D50CF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951" y="5138879"/>
            <a:ext cx="1952768" cy="1243226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184E3E3-2CC6-FE66-78F6-49A9CF8FE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4385" y="5138635"/>
            <a:ext cx="2674962" cy="124371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B465ADA-8438-AE4F-01A7-BC2AB5230F8D}"/>
              </a:ext>
            </a:extLst>
          </p:cNvPr>
          <p:cNvSpPr/>
          <p:nvPr/>
        </p:nvSpPr>
        <p:spPr>
          <a:xfrm>
            <a:off x="10422623" y="5014698"/>
            <a:ext cx="460611" cy="14898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5FDA5-E17D-4EE3-210E-9AA7AABA45B9}"/>
              </a:ext>
            </a:extLst>
          </p:cNvPr>
          <p:cNvSpPr txBox="1"/>
          <p:nvPr/>
        </p:nvSpPr>
        <p:spPr>
          <a:xfrm rot="780000">
            <a:off x="10923896" y="5277134"/>
            <a:ext cx="11828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Rockwell"/>
                <a:ea typeface="STXingkai"/>
                <a:cs typeface="Calibri"/>
              </a:rPr>
              <a:t>Target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 variable CLASS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14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Data collection</a:t>
            </a:r>
            <a:endParaRPr lang="en-US">
              <a:solidFill>
                <a:schemeClr val="bg2">
                  <a:lumMod val="50000"/>
                </a:schemeClr>
              </a:solidFill>
              <a:cs typeface="Calibri" panose="020F0502020204030204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Data wrangling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Exploratory data analysis (EDA) 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Interactive visual analytics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29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CD3CFD8-2779-BE6C-DEAA-B5309C08F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3" t="5340" r="7362" b="9248"/>
          <a:stretch/>
        </p:blipFill>
        <p:spPr>
          <a:xfrm>
            <a:off x="8763152" y="4100145"/>
            <a:ext cx="2299209" cy="16973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460242-E5D3-2801-A159-E731045B0D4C}"/>
              </a:ext>
            </a:extLst>
          </p:cNvPr>
          <p:cNvSpPr txBox="1">
            <a:spLocks/>
          </p:cNvSpPr>
          <p:nvPr/>
        </p:nvSpPr>
        <p:spPr>
          <a:xfrm>
            <a:off x="9088319" y="1019"/>
            <a:ext cx="3096313" cy="18156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4"/>
              </a:rPr>
              <a:t>https://github.com/franziscaG/Coursera_Capstone_Project/blob/master/jupyter-labs-eda-dataviz.ipynb</a:t>
            </a:r>
            <a:endParaRPr lang="en-US" sz="16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047AE-578C-B45E-F060-5A094DBC2B00}"/>
              </a:ext>
            </a:extLst>
          </p:cNvPr>
          <p:cNvSpPr txBox="1"/>
          <p:nvPr/>
        </p:nvSpPr>
        <p:spPr>
          <a:xfrm>
            <a:off x="801805" y="2035791"/>
            <a:ext cx="966716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Scatter plots: </a:t>
            </a:r>
            <a:r>
              <a:rPr lang="en-US" sz="2200" i="1" dirty="0">
                <a:latin typeface="Abadi"/>
                <a:cs typeface="Calibri" panose="020F0502020204030204"/>
              </a:rPr>
              <a:t>CLASS vs Payload mass, Flight number, Launch Site and Orbit</a:t>
            </a:r>
          </a:p>
          <a:p>
            <a:pPr lvl="2"/>
            <a:r>
              <a:rPr lang="en-US" dirty="0">
                <a:latin typeface="Abadi"/>
                <a:cs typeface="Calibri" panose="020F0502020204030204"/>
              </a:rPr>
              <a:t>Answers which variable affects the landing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>
              <a:latin typeface="Abadi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>
              <a:latin typeface="Abadi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Bar plot: </a:t>
            </a:r>
            <a:r>
              <a:rPr lang="en-US" sz="2200" i="1" dirty="0">
                <a:latin typeface="Abadi"/>
                <a:cs typeface="Calibri" panose="020F0502020204030204"/>
              </a:rPr>
              <a:t>Success rate vs Orbit</a:t>
            </a:r>
          </a:p>
          <a:p>
            <a:pPr lvl="2"/>
            <a:r>
              <a:rPr lang="en-US" dirty="0">
                <a:latin typeface="Abadi"/>
                <a:cs typeface="Calibri" panose="020F0502020204030204"/>
              </a:rPr>
              <a:t>Shows which orbit leads to the most successful landings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>
              <a:latin typeface="Abadi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>
              <a:latin typeface="Abadi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Line plot: </a:t>
            </a:r>
            <a:r>
              <a:rPr lang="en-US" sz="2200" i="1" dirty="0">
                <a:latin typeface="Abadi"/>
                <a:cs typeface="Calibri" panose="020F0502020204030204"/>
              </a:rPr>
              <a:t>Success rate vs Year</a:t>
            </a:r>
          </a:p>
          <a:p>
            <a:pPr lvl="2"/>
            <a:r>
              <a:rPr lang="en-US" dirty="0">
                <a:latin typeface="Abadi"/>
                <a:cs typeface="Calibri" panose="020F0502020204030204"/>
              </a:rPr>
              <a:t>Shows the improvements over the years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71CA44-509E-C63D-7599-79566F2E083B}"/>
              </a:ext>
            </a:extLst>
          </p:cNvPr>
          <p:cNvCxnSpPr/>
          <p:nvPr/>
        </p:nvCxnSpPr>
        <p:spPr>
          <a:xfrm>
            <a:off x="1157784" y="2539619"/>
            <a:ext cx="459475" cy="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842A9-A143-33E7-2A83-8B47A9910CB2}"/>
              </a:ext>
            </a:extLst>
          </p:cNvPr>
          <p:cNvCxnSpPr>
            <a:cxnSpLocks/>
          </p:cNvCxnSpPr>
          <p:nvPr/>
        </p:nvCxnSpPr>
        <p:spPr>
          <a:xfrm>
            <a:off x="1157784" y="5058768"/>
            <a:ext cx="459475" cy="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52E8E5-310C-350D-590F-D8C3CD79C401}"/>
              </a:ext>
            </a:extLst>
          </p:cNvPr>
          <p:cNvCxnSpPr>
            <a:cxnSpLocks/>
          </p:cNvCxnSpPr>
          <p:nvPr/>
        </p:nvCxnSpPr>
        <p:spPr>
          <a:xfrm>
            <a:off x="1157784" y="3802036"/>
            <a:ext cx="459475" cy="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10C000-5FE5-54CC-C204-7C79BA75BDD6}"/>
              </a:ext>
            </a:extLst>
          </p:cNvPr>
          <p:cNvSpPr/>
          <p:nvPr/>
        </p:nvSpPr>
        <p:spPr>
          <a:xfrm>
            <a:off x="1795391" y="2745046"/>
            <a:ext cx="6386014" cy="5004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sns.catplot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(x=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FlightNumber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,y=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LaunchSite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,data=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df,hue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'Class'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)</a:t>
            </a:r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11FF92-D159-A8D8-A341-E29575F1D272}"/>
              </a:ext>
            </a:extLst>
          </p:cNvPr>
          <p:cNvSpPr/>
          <p:nvPr/>
        </p:nvSpPr>
        <p:spPr>
          <a:xfrm>
            <a:off x="777497" y="1431449"/>
            <a:ext cx="2564640" cy="5004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seaborn 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as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sns</a:t>
            </a:r>
            <a:endParaRPr lang="en-US" sz="1600">
              <a:solidFill>
                <a:schemeClr val="tx1"/>
              </a:solidFill>
              <a:latin typeface="Rockwell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67CA97-D157-F230-3061-4DD2E8C210E0}"/>
              </a:ext>
            </a:extLst>
          </p:cNvPr>
          <p:cNvSpPr/>
          <p:nvPr/>
        </p:nvSpPr>
        <p:spPr>
          <a:xfrm>
            <a:off x="1795391" y="4024681"/>
            <a:ext cx="6386014" cy="5004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sns.catplot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(x=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Orbit'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,y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SuccessRate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,data=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bar_df,kind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'bar'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)</a:t>
            </a:r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693B17-6A6A-4E90-B406-84ECF7D1CC7F}"/>
              </a:ext>
            </a:extLst>
          </p:cNvPr>
          <p:cNvSpPr/>
          <p:nvPr/>
        </p:nvSpPr>
        <p:spPr>
          <a:xfrm>
            <a:off x="1795391" y="5299972"/>
            <a:ext cx="6386014" cy="5004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sns.lineplot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(x=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Year'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,y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=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SuccessRate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,data=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line_df</a:t>
            </a:r>
            <a:r>
              <a:rPr lang="en-US" sz="16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)</a:t>
            </a:r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46C02-3AAF-9674-DDEE-186EA94C5039}"/>
              </a:ext>
            </a:extLst>
          </p:cNvPr>
          <p:cNvSpPr txBox="1">
            <a:spLocks/>
          </p:cNvSpPr>
          <p:nvPr/>
        </p:nvSpPr>
        <p:spPr>
          <a:xfrm>
            <a:off x="8758498" y="1020"/>
            <a:ext cx="3431820" cy="18156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https://github.com/franziscaG/Coursera_Capstone_Project/blob/master/jupyter-labs-eda-sql-coursera_sqllite.ipynb</a:t>
            </a:r>
            <a:endParaRPr lang="en-US" sz="1600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01D8D3-514D-3905-5F0D-33B850CC3A84}"/>
              </a:ext>
            </a:extLst>
          </p:cNvPr>
          <p:cNvSpPr/>
          <p:nvPr/>
        </p:nvSpPr>
        <p:spPr>
          <a:xfrm>
            <a:off x="766124" y="1329091"/>
            <a:ext cx="5811669" cy="17400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sqlite3</a:t>
            </a:r>
          </a:p>
          <a:p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# create local database and load data into it</a:t>
            </a: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connection = sqlite3.connect(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cs typeface="Calibri"/>
              </a:rPr>
              <a:t>database_name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df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= read.csv(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cs typeface="Calibri"/>
              </a:rPr>
              <a:t>data_repository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'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df.to_sql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Rockwell"/>
                <a:cs typeface="Calibri"/>
              </a:rPr>
              <a:t>'</a:t>
            </a:r>
            <a:r>
              <a:rPr lang="en-US" sz="1600" dirty="0" err="1">
                <a:solidFill>
                  <a:srgbClr val="C00000"/>
                </a:solidFill>
                <a:latin typeface="Rockwell"/>
                <a:cs typeface="Calibri"/>
              </a:rPr>
              <a:t>SPACEXTBL'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,connection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61917-30D0-1104-3142-E11AEA8D06AB}"/>
              </a:ext>
            </a:extLst>
          </p:cNvPr>
          <p:cNvSpPr txBox="1"/>
          <p:nvPr/>
        </p:nvSpPr>
        <p:spPr>
          <a:xfrm>
            <a:off x="767686" y="4145506"/>
            <a:ext cx="53908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cs typeface="Calibri" panose="020F0502020204030204"/>
              </a:rPr>
              <a:t>Ex. Find number of successful landings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3D5D31-A0F2-F7A6-E836-3B845F217930}"/>
              </a:ext>
            </a:extLst>
          </p:cNvPr>
          <p:cNvSpPr/>
          <p:nvPr/>
        </p:nvSpPr>
        <p:spPr>
          <a:xfrm>
            <a:off x="771811" y="3108986"/>
            <a:ext cx="5811669" cy="9439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#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sql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 magic</a:t>
            </a:r>
          </a:p>
          <a:p>
            <a:r>
              <a:rPr lang="en-US" sz="1600" b="1" dirty="0">
                <a:solidFill>
                  <a:srgbClr val="7030A0"/>
                </a:solidFill>
                <a:latin typeface="Rockwell"/>
                <a:cs typeface="Calibri"/>
              </a:rPr>
              <a:t>%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load_ext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sql</a:t>
            </a:r>
            <a:endParaRPr lang="en-US" dirty="0" err="1">
              <a:solidFill>
                <a:schemeClr val="tx1"/>
              </a:solidFill>
              <a:cs typeface="Calibri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Rockwell"/>
                <a:cs typeface="Calibri"/>
              </a:rPr>
              <a:t>%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sql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lite:</a:t>
            </a:r>
            <a:r>
              <a:rPr lang="en-US" sz="1600" b="1" dirty="0">
                <a:solidFill>
                  <a:srgbClr val="7030A0"/>
                </a:solidFill>
                <a:latin typeface="Rockwell"/>
                <a:cs typeface="Calibri"/>
              </a:rPr>
              <a:t>///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database_name.db</a:t>
            </a:r>
            <a:endParaRPr lang="en-US">
              <a:solidFill>
                <a:schemeClr val="tx1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9C25A-C260-AFCA-5A98-1D047B3F576D}"/>
              </a:ext>
            </a:extLst>
          </p:cNvPr>
          <p:cNvSpPr/>
          <p:nvPr/>
        </p:nvSpPr>
        <p:spPr>
          <a:xfrm>
            <a:off x="766124" y="4576120"/>
            <a:ext cx="6818192" cy="2177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rgbClr val="7030A0"/>
                </a:solidFill>
                <a:latin typeface="Rockwell"/>
                <a:ea typeface="+mn-lt"/>
                <a:cs typeface="+mn-lt"/>
              </a:rPr>
              <a:t>%%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sql</a:t>
            </a:r>
            <a:endParaRPr lang="en-US" sz="160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SELECT </a:t>
            </a:r>
            <a:endParaRPr lang="en-US" dirty="0" err="1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CASE </a:t>
            </a:r>
            <a:endParaRPr lang="en-US" dirty="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     WHEN [Landing _Outcome] LIKE 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</a:t>
            </a:r>
            <a:r>
              <a:rPr lang="en-US" sz="1600" b="1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%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Success%'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 THEN 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'Success'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</a:t>
            </a:r>
            <a:endParaRPr lang="en-US" dirty="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     ELSE </a:t>
            </a:r>
            <a:r>
              <a:rPr lang="en-US" sz="1600" dirty="0">
                <a:solidFill>
                  <a:srgbClr val="C00000"/>
                </a:solidFill>
                <a:latin typeface="Rockwell"/>
                <a:ea typeface="+mn-lt"/>
                <a:cs typeface="+mn-lt"/>
              </a:rPr>
              <a:t>'Failure'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</a:t>
            </a:r>
            <a:endParaRPr lang="en-US" dirty="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END AS 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landing_outcome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, </a:t>
            </a:r>
            <a:endParaRPr lang="en-US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COUNT(Date) AS count </a:t>
            </a:r>
            <a:endParaRPr lang="en-US" dirty="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    FROM SPACEXTBL GROUP BY 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landing_outcome</a:t>
            </a:r>
            <a:endParaRPr lang="en-US" dirty="0">
              <a:solidFill>
                <a:schemeClr val="tx1"/>
              </a:solidFill>
              <a:latin typeface="Rockwell"/>
            </a:endParaRPr>
          </a:p>
        </p:txBody>
      </p:sp>
      <p:pic>
        <p:nvPicPr>
          <p:cNvPr id="1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31C95-DBF6-A3C3-A4FD-2C5BCB7A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89" y="5052763"/>
            <a:ext cx="2235200" cy="11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17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Data collection</a:t>
            </a:r>
            <a:endParaRPr lang="en-US">
              <a:solidFill>
                <a:schemeClr val="bg2">
                  <a:lumMod val="50000"/>
                </a:schemeClr>
              </a:solidFill>
              <a:cs typeface="Calibri" panose="020F0502020204030204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Data wrangling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Exploratory data analysis (EDA)</a:t>
            </a: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Interactive visual analytics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6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267987-A890-15B6-E494-4429C80B5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" t="51860" b="34651"/>
          <a:stretch/>
        </p:blipFill>
        <p:spPr>
          <a:xfrm>
            <a:off x="-1137" y="5869504"/>
            <a:ext cx="12194284" cy="9894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901C8F5-3D82-829C-48A1-4E7362DEAE4E}"/>
              </a:ext>
            </a:extLst>
          </p:cNvPr>
          <p:cNvSpPr txBox="1">
            <a:spLocks/>
          </p:cNvSpPr>
          <p:nvPr/>
        </p:nvSpPr>
        <p:spPr>
          <a:xfrm>
            <a:off x="8803991" y="1020"/>
            <a:ext cx="3386327" cy="18156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4"/>
              </a:rPr>
              <a:t>https://github.com/franziscaG/Coursera_Capstone_Project/blob/master/lab_jupyter_launch_site_location.ipynb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DE1ABC-44CA-8D7A-FD11-3F9124B21C56}"/>
              </a:ext>
            </a:extLst>
          </p:cNvPr>
          <p:cNvSpPr/>
          <p:nvPr/>
        </p:nvSpPr>
        <p:spPr>
          <a:xfrm>
            <a:off x="805930" y="1408703"/>
            <a:ext cx="5811669" cy="1421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folium</a:t>
            </a:r>
          </a:p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from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folium.plugins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MarkerCluster,MousePosition</a:t>
            </a:r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from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folium.features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 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DivIcon</a:t>
            </a:r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site_map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=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folium.Map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(location, 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zoom_start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)</a:t>
            </a:r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41540-08AF-A247-55F8-CA9359FF37F9}"/>
              </a:ext>
            </a:extLst>
          </p:cNvPr>
          <p:cNvSpPr txBox="1"/>
          <p:nvPr/>
        </p:nvSpPr>
        <p:spPr>
          <a:xfrm>
            <a:off x="2581701" y="3684895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A7EDB-5253-E643-7541-57DD953E1539}"/>
              </a:ext>
            </a:extLst>
          </p:cNvPr>
          <p:cNvSpPr txBox="1"/>
          <p:nvPr/>
        </p:nvSpPr>
        <p:spPr>
          <a:xfrm>
            <a:off x="807492" y="3156045"/>
            <a:ext cx="9940119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Circles and markers: to mark launch sites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Marker-cluster: to mark launches (green – successful landing, red – failure)</a:t>
            </a: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Abad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latin typeface="Abadi"/>
                <a:cs typeface="Calibri" panose="020F0502020204030204"/>
              </a:rPr>
              <a:t>Lines and markers: to mark closest coast, railway, highway and city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47B39-443C-329F-460F-0B61F19E172F}"/>
              </a:ext>
            </a:extLst>
          </p:cNvPr>
          <p:cNvSpPr/>
          <p:nvPr/>
        </p:nvSpPr>
        <p:spPr>
          <a:xfrm>
            <a:off x="805929" y="3558225"/>
            <a:ext cx="6835251" cy="489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circle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folium.Circle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(coordinates).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add_child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folium.Popup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(label))</a:t>
            </a:r>
            <a:endParaRPr lang="en-US" dirty="0">
              <a:solidFill>
                <a:schemeClr val="tx1"/>
              </a:solidFill>
              <a:latin typeface="Rockwell"/>
              <a:ea typeface="+mn-lt"/>
              <a:cs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435A80-66AF-364C-8965-51083C885318}"/>
              </a:ext>
            </a:extLst>
          </p:cNvPr>
          <p:cNvSpPr/>
          <p:nvPr/>
        </p:nvSpPr>
        <p:spPr>
          <a:xfrm>
            <a:off x="805929" y="4542001"/>
            <a:ext cx="6835251" cy="489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marker=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folium.Marker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(coordinates, icon)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F25F65-6E9C-A320-ADC3-F37086F581F6}"/>
              </a:ext>
            </a:extLst>
          </p:cNvPr>
          <p:cNvSpPr/>
          <p:nvPr/>
        </p:nvSpPr>
        <p:spPr>
          <a:xfrm>
            <a:off x="805929" y="5537150"/>
            <a:ext cx="6835251" cy="489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line=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folium.PolyLine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(locations=[</a:t>
            </a:r>
            <a:r>
              <a:rPr lang="en-US" sz="1600" dirty="0" err="1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start,end</a:t>
            </a:r>
            <a:r>
              <a:rPr lang="en-US" sz="1600" dirty="0">
                <a:solidFill>
                  <a:schemeClr val="tx1"/>
                </a:solidFill>
                <a:latin typeface="Rockwell"/>
                <a:ea typeface="+mn-lt"/>
                <a:cs typeface="+mn-lt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DBCD27-EA89-538A-4487-47E873E20FEC}"/>
              </a:ext>
            </a:extLst>
          </p:cNvPr>
          <p:cNvSpPr txBox="1">
            <a:spLocks/>
          </p:cNvSpPr>
          <p:nvPr/>
        </p:nvSpPr>
        <p:spPr>
          <a:xfrm>
            <a:off x="9327154" y="1021"/>
            <a:ext cx="2863164" cy="18156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https://github.com/franziscaG/Coursera_Capstone_Project/blob/master/Dash_application.ipynb</a:t>
            </a:r>
            <a:endParaRPr lang="en-US" sz="1600"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6F4E57-09A5-017B-8D00-B02F49B43719}"/>
              </a:ext>
            </a:extLst>
          </p:cNvPr>
          <p:cNvSpPr/>
          <p:nvPr/>
        </p:nvSpPr>
        <p:spPr>
          <a:xfrm>
            <a:off x="8715945" y="1459882"/>
            <a:ext cx="2780729" cy="9667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Rockwell"/>
                <a:cs typeface="Calibri"/>
              </a:rPr>
              <a:t># refer to notebook on how to build a dash application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69F02-45AB-C3F0-2DB7-76010570CCC5}"/>
              </a:ext>
            </a:extLst>
          </p:cNvPr>
          <p:cNvSpPr txBox="1"/>
          <p:nvPr/>
        </p:nvSpPr>
        <p:spPr>
          <a:xfrm>
            <a:off x="898477" y="2024417"/>
            <a:ext cx="4662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11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3237EB1E-0256-7E5E-58AF-C7A12BA8B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36" y="1379814"/>
            <a:ext cx="5023513" cy="53152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5C29C-AF6E-1827-D2BF-A4BD7B0D5D49}"/>
              </a:ext>
            </a:extLst>
          </p:cNvPr>
          <p:cNvCxnSpPr/>
          <p:nvPr/>
        </p:nvCxnSpPr>
        <p:spPr>
          <a:xfrm flipH="1">
            <a:off x="4535180" y="1624794"/>
            <a:ext cx="1735540" cy="271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3915C2-BBA4-2B7B-68E2-31681E697F26}"/>
              </a:ext>
            </a:extLst>
          </p:cNvPr>
          <p:cNvCxnSpPr>
            <a:cxnSpLocks/>
          </p:cNvCxnSpPr>
          <p:nvPr/>
        </p:nvCxnSpPr>
        <p:spPr>
          <a:xfrm flipH="1">
            <a:off x="3875539" y="2585824"/>
            <a:ext cx="2395181" cy="459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D5C4F-1C31-3D36-3D1C-1C8859865778}"/>
              </a:ext>
            </a:extLst>
          </p:cNvPr>
          <p:cNvCxnSpPr>
            <a:cxnSpLocks/>
          </p:cNvCxnSpPr>
          <p:nvPr/>
        </p:nvCxnSpPr>
        <p:spPr>
          <a:xfrm flipH="1">
            <a:off x="4762642" y="4030212"/>
            <a:ext cx="1508078" cy="368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47AF3-DCDC-A6F2-1956-0E2F12FD5B12}"/>
              </a:ext>
            </a:extLst>
          </p:cNvPr>
          <p:cNvCxnSpPr>
            <a:cxnSpLocks/>
          </p:cNvCxnSpPr>
          <p:nvPr/>
        </p:nvCxnSpPr>
        <p:spPr>
          <a:xfrm flipH="1">
            <a:off x="4705777" y="5269883"/>
            <a:ext cx="1564944" cy="368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1CC99F-572F-0E04-CB96-C2DAE0C8AFD0}"/>
              </a:ext>
            </a:extLst>
          </p:cNvPr>
          <p:cNvSpPr txBox="1"/>
          <p:nvPr/>
        </p:nvSpPr>
        <p:spPr>
          <a:xfrm>
            <a:off x="6306402" y="1381835"/>
            <a:ext cx="234286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cs typeface="Calibri"/>
              </a:rPr>
              <a:t>Dropdown menu: </a:t>
            </a:r>
            <a:r>
              <a:rPr lang="en-US" dirty="0">
                <a:latin typeface="Abadi"/>
                <a:cs typeface="Calibri"/>
              </a:rPr>
              <a:t>to choose Launch Site</a:t>
            </a:r>
          </a:p>
          <a:p>
            <a:endParaRPr lang="en-US" sz="2200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Pie chart: </a:t>
            </a:r>
          </a:p>
          <a:p>
            <a:r>
              <a:rPr lang="en-US" dirty="0">
                <a:latin typeface="Abadi"/>
                <a:cs typeface="Calibri"/>
              </a:rPr>
              <a:t>to display the percentage of successful landings</a:t>
            </a:r>
            <a:endParaRPr lang="en-US"/>
          </a:p>
          <a:p>
            <a:endParaRPr lang="en-US" sz="2200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Range Slider: </a:t>
            </a:r>
          </a:p>
          <a:p>
            <a:r>
              <a:rPr lang="en-US" dirty="0">
                <a:latin typeface="Abadi"/>
                <a:cs typeface="Calibri"/>
              </a:rPr>
              <a:t>to choose a range of Payload Mass</a:t>
            </a:r>
            <a:endParaRPr lang="en-US"/>
          </a:p>
          <a:p>
            <a:endParaRPr lang="en-US" sz="2200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Scatter Plot: </a:t>
            </a:r>
          </a:p>
          <a:p>
            <a:r>
              <a:rPr lang="en-US" dirty="0">
                <a:latin typeface="Abadi"/>
                <a:cs typeface="Calibri"/>
              </a:rPr>
              <a:t>to display Landing Outcome vs Payload Mass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2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803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20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Data collection</a:t>
            </a:r>
            <a:endParaRPr lang="en-US" sz="2200">
              <a:solidFill>
                <a:schemeClr val="bg2">
                  <a:lumMod val="50000"/>
                </a:schemeClr>
              </a:solidFill>
              <a:cs typeface="Calibri" panose="020F0502020204030204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Data wrangling</a:t>
            </a:r>
            <a:endParaRPr lang="en-US" sz="2200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Exploratory data analysis (EDA) </a:t>
            </a:r>
            <a:endParaRPr lang="en-US" sz="220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Interactive visual analytics</a:t>
            </a:r>
            <a:endParaRPr lang="en-US" sz="220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93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C28D96-8EDA-A35C-F1CE-2665CD8E0055}"/>
              </a:ext>
            </a:extLst>
          </p:cNvPr>
          <p:cNvSpPr txBox="1">
            <a:spLocks/>
          </p:cNvSpPr>
          <p:nvPr/>
        </p:nvSpPr>
        <p:spPr>
          <a:xfrm>
            <a:off x="8330617" y="2543"/>
            <a:ext cx="3863999" cy="18269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ea typeface="+mn-lt"/>
                <a:cs typeface="+mn-lt"/>
              </a:rPr>
              <a:t>Github</a:t>
            </a:r>
            <a:r>
              <a:rPr lang="en-US" sz="1800" dirty="0">
                <a:ea typeface="+mn-lt"/>
                <a:cs typeface="+mn-lt"/>
              </a:rPr>
              <a:t>:</a:t>
            </a:r>
          </a:p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ea typeface="+mn-lt"/>
                <a:cs typeface="+mn-lt"/>
                <a:hlinkClick r:id="rId3"/>
              </a:rPr>
              <a:t>https://github.com/franziscaG/Coursera_Capstone_Project/blob/master/SpaceX_Machine%20Learning%20Prediction_Part_5.ipynb</a:t>
            </a:r>
            <a:endParaRPr lang="en-US" sz="1600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3B19B7-A295-B6A3-A3B1-E6709B6E3A3C}"/>
              </a:ext>
            </a:extLst>
          </p:cNvPr>
          <p:cNvSpPr/>
          <p:nvPr/>
        </p:nvSpPr>
        <p:spPr>
          <a:xfrm>
            <a:off x="981234" y="1325288"/>
            <a:ext cx="3883925" cy="5550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Define target variable Y and dependent variables X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B3F089-D0D9-D409-BE10-C468619CBEA7}"/>
              </a:ext>
            </a:extLst>
          </p:cNvPr>
          <p:cNvSpPr/>
          <p:nvPr/>
        </p:nvSpPr>
        <p:spPr>
          <a:xfrm>
            <a:off x="981234" y="1979493"/>
            <a:ext cx="3883925" cy="4890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Normalize 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EB93E4-06A6-A0CC-514E-C5D7CDE81134}"/>
              </a:ext>
            </a:extLst>
          </p:cNvPr>
          <p:cNvSpPr/>
          <p:nvPr/>
        </p:nvSpPr>
        <p:spPr>
          <a:xfrm>
            <a:off x="987187" y="2567429"/>
            <a:ext cx="3883925" cy="4890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Split X and Y in training and testing sets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3AE342-B0EA-0E0C-5265-39C76F8F015D}"/>
              </a:ext>
            </a:extLst>
          </p:cNvPr>
          <p:cNvSpPr/>
          <p:nvPr/>
        </p:nvSpPr>
        <p:spPr>
          <a:xfrm>
            <a:off x="982425" y="4289447"/>
            <a:ext cx="1732449" cy="4890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Grid search on training set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F9CC82-C65F-043A-B7FD-DADB228AD802}"/>
              </a:ext>
            </a:extLst>
          </p:cNvPr>
          <p:cNvSpPr/>
          <p:nvPr/>
        </p:nvSpPr>
        <p:spPr>
          <a:xfrm>
            <a:off x="983988" y="6062625"/>
            <a:ext cx="3883925" cy="4890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Calculate accuracy on testing set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AC51B2-FFF9-27D8-B735-47DE3311F06B}"/>
              </a:ext>
            </a:extLst>
          </p:cNvPr>
          <p:cNvSpPr/>
          <p:nvPr/>
        </p:nvSpPr>
        <p:spPr>
          <a:xfrm>
            <a:off x="3003341" y="3129068"/>
            <a:ext cx="1586554" cy="38668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Calibri"/>
              </a:rPr>
              <a:t>Split into n folds</a:t>
            </a:r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014524-5664-4F7D-41CD-F036E2CA5492}"/>
              </a:ext>
            </a:extLst>
          </p:cNvPr>
          <p:cNvGrpSpPr/>
          <p:nvPr/>
        </p:nvGrpSpPr>
        <p:grpSpPr>
          <a:xfrm>
            <a:off x="3003162" y="3739485"/>
            <a:ext cx="3527415" cy="2206387"/>
            <a:chOff x="4080678" y="4120485"/>
            <a:chExt cx="3527415" cy="22063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E08215-BEBE-D4A0-9B90-8CCB139F2B8F}"/>
                </a:ext>
              </a:extLst>
            </p:cNvPr>
            <p:cNvSpPr/>
            <p:nvPr/>
          </p:nvSpPr>
          <p:spPr>
            <a:xfrm>
              <a:off x="4092051" y="4575410"/>
              <a:ext cx="1580867" cy="3866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Choose n-1 folds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A44DAEC-A2B1-CB71-C029-2A5CE7587AB0}"/>
                </a:ext>
              </a:extLst>
            </p:cNvPr>
            <p:cNvSpPr/>
            <p:nvPr/>
          </p:nvSpPr>
          <p:spPr>
            <a:xfrm>
              <a:off x="4092052" y="4120485"/>
              <a:ext cx="1580867" cy="3866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Choose model parameters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06C41B-CA34-FCAC-A017-FC656A5074D8}"/>
                </a:ext>
              </a:extLst>
            </p:cNvPr>
            <p:cNvSpPr/>
            <p:nvPr/>
          </p:nvSpPr>
          <p:spPr>
            <a:xfrm>
              <a:off x="4080678" y="5024649"/>
              <a:ext cx="1580867" cy="3866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Fit model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7AFF530-A8F2-9D0B-02F6-79A72ABC2B29}"/>
                </a:ext>
              </a:extLst>
            </p:cNvPr>
            <p:cNvSpPr/>
            <p:nvPr/>
          </p:nvSpPr>
          <p:spPr>
            <a:xfrm>
              <a:off x="4080678" y="5462514"/>
              <a:ext cx="1580867" cy="3866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Calculate accuracy for nth fold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5D4C7A-DB64-8629-18F0-3E9AA9A2180A}"/>
                </a:ext>
              </a:extLst>
            </p:cNvPr>
            <p:cNvSpPr/>
            <p:nvPr/>
          </p:nvSpPr>
          <p:spPr>
            <a:xfrm>
              <a:off x="4092051" y="5940186"/>
              <a:ext cx="1580867" cy="3866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Calibri"/>
                </a:rPr>
                <a:t>Average over n-accuracies</a:t>
              </a:r>
            </a:p>
          </p:txBody>
        </p:sp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8DAEA8CE-2C48-5BB9-DFDC-31483B50814E}"/>
                </a:ext>
              </a:extLst>
            </p:cNvPr>
            <p:cNvSpPr/>
            <p:nvPr/>
          </p:nvSpPr>
          <p:spPr>
            <a:xfrm rot="10800000">
              <a:off x="5730950" y="4647021"/>
              <a:ext cx="363941" cy="1086132"/>
            </a:xfrm>
            <a:prstGeom prst="curvedRightArrow">
              <a:avLst/>
            </a:prstGeom>
            <a:solidFill>
              <a:srgbClr val="0948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urved Right 24">
              <a:extLst>
                <a:ext uri="{FF2B5EF4-FFF2-40B4-BE49-F238E27FC236}">
                  <a16:creationId xmlns:a16="http://schemas.microsoft.com/office/drawing/2014/main" id="{79BE627C-EB92-E435-0CAD-FF887A6FD892}"/>
                </a:ext>
              </a:extLst>
            </p:cNvPr>
            <p:cNvSpPr/>
            <p:nvPr/>
          </p:nvSpPr>
          <p:spPr>
            <a:xfrm rot="10800000">
              <a:off x="5746854" y="4147404"/>
              <a:ext cx="703180" cy="2077727"/>
            </a:xfrm>
            <a:prstGeom prst="curvedRightArrow">
              <a:avLst/>
            </a:prstGeom>
            <a:solidFill>
              <a:srgbClr val="0948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64DD03-7023-B741-BF0B-1DFFE348444B}"/>
                </a:ext>
              </a:extLst>
            </p:cNvPr>
            <p:cNvSpPr txBox="1"/>
            <p:nvPr/>
          </p:nvSpPr>
          <p:spPr>
            <a:xfrm>
              <a:off x="6512718" y="4536281"/>
              <a:ext cx="1095375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cs typeface="Calibri"/>
                </a:rPr>
                <a:t>Iterate over choice of n-1 folds and model parameters</a:t>
              </a:r>
              <a:endParaRPr lang="en-US" sz="1400" dirty="0"/>
            </a:p>
          </p:txBody>
        </p:sp>
      </p:grp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1FC4863-948F-FF36-2992-FEC0F47019C7}"/>
              </a:ext>
            </a:extLst>
          </p:cNvPr>
          <p:cNvSpPr/>
          <p:nvPr/>
        </p:nvSpPr>
        <p:spPr>
          <a:xfrm>
            <a:off x="3635307" y="3512520"/>
            <a:ext cx="209515" cy="198330"/>
          </a:xfrm>
          <a:prstGeom prst="downArrow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E18726BD-12DA-B062-CE98-9CB3CF7F6320}"/>
              </a:ext>
            </a:extLst>
          </p:cNvPr>
          <p:cNvSpPr/>
          <p:nvPr/>
        </p:nvSpPr>
        <p:spPr>
          <a:xfrm>
            <a:off x="2775013" y="3295650"/>
            <a:ext cx="138112" cy="24765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297B0F4-359B-4BC5-59F7-E8F76868DEDC}"/>
              </a:ext>
            </a:extLst>
          </p:cNvPr>
          <p:cNvSpPr/>
          <p:nvPr/>
        </p:nvSpPr>
        <p:spPr>
          <a:xfrm>
            <a:off x="1141528" y="3127715"/>
            <a:ext cx="255358" cy="1094149"/>
          </a:xfrm>
          <a:prstGeom prst="downArrow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A172026-E6BD-62F3-5703-68D048E54A8F}"/>
              </a:ext>
            </a:extLst>
          </p:cNvPr>
          <p:cNvSpPr/>
          <p:nvPr/>
        </p:nvSpPr>
        <p:spPr>
          <a:xfrm>
            <a:off x="1141528" y="4885714"/>
            <a:ext cx="255358" cy="1094149"/>
          </a:xfrm>
          <a:prstGeom prst="downArrow">
            <a:avLst/>
          </a:prstGeom>
          <a:solidFill>
            <a:srgbClr val="094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1CDC28-D752-5251-8C28-03DAA5E67247}"/>
              </a:ext>
            </a:extLst>
          </p:cNvPr>
          <p:cNvSpPr txBox="1"/>
          <p:nvPr/>
        </p:nvSpPr>
        <p:spPr>
          <a:xfrm>
            <a:off x="1278000" y="5136000"/>
            <a:ext cx="1050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Best model parameters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458844D-41C1-8AD2-B246-2A28BA5B2B12}"/>
              </a:ext>
            </a:extLst>
          </p:cNvPr>
          <p:cNvSpPr/>
          <p:nvPr/>
        </p:nvSpPr>
        <p:spPr>
          <a:xfrm>
            <a:off x="4959187" y="1313428"/>
            <a:ext cx="6835925" cy="24210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from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sklearn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preprocessing</a:t>
            </a:r>
          </a:p>
          <a:p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from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sklearn.model_selection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>
                <a:solidFill>
                  <a:srgbClr val="00B050"/>
                </a:solidFill>
                <a:latin typeface="Rockwell"/>
                <a:cs typeface="Calibri"/>
              </a:rPr>
              <a:t>import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 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train_test_split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GridSearchCV</a:t>
            </a:r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transform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preprocessing.StandardScaler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X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transform.fit_transform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(X)</a:t>
            </a:r>
          </a:p>
          <a:p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X_train,Y_train,X_test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Y_test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train_test_split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X,Y,test_size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Rockwell"/>
              <a:cs typeface="Calibri"/>
            </a:endParaRPr>
          </a:p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model=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GridSearchCV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model_object,parameters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n_folds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11F10AD-B822-622E-B4D2-A3D4C4CC8069}"/>
              </a:ext>
            </a:extLst>
          </p:cNvPr>
          <p:cNvSpPr/>
          <p:nvPr/>
        </p:nvSpPr>
        <p:spPr>
          <a:xfrm>
            <a:off x="5015988" y="6062625"/>
            <a:ext cx="5647925" cy="4890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accuracy = 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model.fit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X_train,Y_train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).score(</a:t>
            </a:r>
            <a:r>
              <a:rPr lang="en-US" sz="1600" dirty="0" err="1">
                <a:solidFill>
                  <a:schemeClr val="tx1"/>
                </a:solidFill>
                <a:latin typeface="Rockwell"/>
                <a:cs typeface="Calibri"/>
              </a:rPr>
              <a:t>X_test,Y_test</a:t>
            </a:r>
            <a:r>
              <a:rPr lang="en-US" sz="1600" dirty="0">
                <a:solidFill>
                  <a:schemeClr val="tx1"/>
                </a:solidFill>
                <a:latin typeface="Rockwell"/>
                <a:cs typeface="Calibri"/>
              </a:rPr>
              <a:t>)</a:t>
            </a:r>
            <a:endParaRPr lang="en-US" sz="1600">
              <a:solidFill>
                <a:schemeClr val="tx1"/>
              </a:solidFill>
              <a:latin typeface="Rockwell"/>
            </a:endParaRPr>
          </a:p>
        </p:txBody>
      </p:sp>
      <p:pic>
        <p:nvPicPr>
          <p:cNvPr id="1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4104FA76-423E-3227-0980-8C46A68E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96" y="3806880"/>
            <a:ext cx="2681831" cy="20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22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5842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23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F9CF6-8393-37D9-50CD-33C7C25DAC42}"/>
              </a:ext>
            </a:extLst>
          </p:cNvPr>
          <p:cNvSpPr txBox="1"/>
          <p:nvPr/>
        </p:nvSpPr>
        <p:spPr>
          <a:xfrm>
            <a:off x="3481916" y="3677708"/>
            <a:ext cx="4138082" cy="146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Exploratory data analysis (EDA) 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Interactive visual analytics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Predictive 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24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F9CF6-8393-37D9-50CD-33C7C25DAC42}"/>
              </a:ext>
            </a:extLst>
          </p:cNvPr>
          <p:cNvSpPr txBox="1"/>
          <p:nvPr/>
        </p:nvSpPr>
        <p:spPr>
          <a:xfrm>
            <a:off x="3481916" y="3677708"/>
            <a:ext cx="4138082" cy="146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Exploratory data analysis (EDA) 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Interactive visual analytics</a:t>
            </a:r>
            <a:endParaRPr lang="en-US" sz="220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Predictive 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1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9553EFE-F7BA-B0ED-232E-B04EB910F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6" y="1354711"/>
            <a:ext cx="9283199" cy="4150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1C867-41AC-CE40-664B-73512FD6CE66}"/>
              </a:ext>
            </a:extLst>
          </p:cNvPr>
          <p:cNvSpPr txBox="1"/>
          <p:nvPr/>
        </p:nvSpPr>
        <p:spPr>
          <a:xfrm>
            <a:off x="8585847" y="2067603"/>
            <a:ext cx="245745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Earlier and most recent flights starting mostly from CCAFS SLC 40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No earlier flights from KSC LC 39A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No recent flights from VAFB SLC 4E</a:t>
            </a:r>
          </a:p>
          <a:p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Increasing success rate with increasing Flight Number</a:t>
            </a:r>
            <a:endParaRPr lang="en-US" sz="1600">
              <a:ea typeface="Calibri"/>
              <a:cs typeface="Calibri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1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82AEB9E-38BB-C1C6-7EB6-B8946632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598612"/>
            <a:ext cx="9304866" cy="4152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097F43-FDCF-2A95-A6F4-67C0904E317B}"/>
              </a:ext>
            </a:extLst>
          </p:cNvPr>
          <p:cNvSpPr txBox="1"/>
          <p:nvPr/>
        </p:nvSpPr>
        <p:spPr>
          <a:xfrm>
            <a:off x="8927041" y="2499782"/>
            <a:ext cx="24574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There are no heavy launches (mass&gt;10000kg) from VAFB SLC 4E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High success rate for heavy launches from CAFS SLC 40 and KSC LC 39A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5BC0F9A-FCFE-4900-67EA-EFF86975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53" y="1588029"/>
            <a:ext cx="7075726" cy="4152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1CA94-9E74-15F1-9FCF-132CD0D738F7}"/>
              </a:ext>
            </a:extLst>
          </p:cNvPr>
          <p:cNvSpPr txBox="1"/>
          <p:nvPr/>
        </p:nvSpPr>
        <p:spPr>
          <a:xfrm>
            <a:off x="8376707" y="1880657"/>
            <a:ext cx="245745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High success rates for ES-L1, GEO, HEO and SSO orbits, but only few launches in these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Most launches into GTO orbit, but only about 50% success rate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Most promising orbit is VLEO with 14 launches and about 85% success rate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EC2423-FEC5-0FFD-ECF7-648D8817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599794"/>
            <a:ext cx="9304866" cy="4150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63733-1203-EA54-FF74-70150CBFAF64}"/>
              </a:ext>
            </a:extLst>
          </p:cNvPr>
          <p:cNvSpPr txBox="1"/>
          <p:nvPr/>
        </p:nvSpPr>
        <p:spPr>
          <a:xfrm>
            <a:off x="8927041" y="2499782"/>
            <a:ext cx="245745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Earlier flights mostly into LEO, ISS, PO and GTO orbits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Recent flights mostly into SSO, MEO, and VLEO orbits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2C3ABB8-967A-4A38-21DD-E0121EAD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6" y="1599794"/>
            <a:ext cx="9304864" cy="4150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B4CDB-251A-F928-63EF-306333DAB741}"/>
              </a:ext>
            </a:extLst>
          </p:cNvPr>
          <p:cNvSpPr txBox="1"/>
          <p:nvPr/>
        </p:nvSpPr>
        <p:spPr>
          <a:xfrm>
            <a:off x="8927041" y="2499782"/>
            <a:ext cx="245745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Heavy launches (mass&gt;10000kg) only into VLEO orbit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For LEO, ISS and PO heavier launches result in successful landings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728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170B809-59AB-79DF-C67A-0AEC1933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70" y="1546877"/>
            <a:ext cx="6489092" cy="4690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E3EA7-5A5B-0D2F-BCF7-CB552E0B2967}"/>
              </a:ext>
            </a:extLst>
          </p:cNvPr>
          <p:cNvSpPr txBox="1"/>
          <p:nvPr/>
        </p:nvSpPr>
        <p:spPr>
          <a:xfrm>
            <a:off x="7926916" y="1907115"/>
            <a:ext cx="245745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 dirty="0">
                <a:ea typeface="Calibri" panose="020F0502020204030204"/>
                <a:cs typeface="Calibri" panose="020F0502020204030204"/>
              </a:rPr>
              <a:t>Non-monotonous increase in success rate between the years of 2013 to 2020</a:t>
            </a:r>
            <a:endParaRPr lang="en-US" dirty="0"/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CF05D0EB-D904-05FF-09F6-16C3241AF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733" y="2369148"/>
            <a:ext cx="2743200" cy="2489331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70EDF2C-9491-FC95-E5DC-E193A189B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765" y="2371629"/>
            <a:ext cx="4447116" cy="2484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E28E3-33A9-FBFA-3123-19A0A33E80EA}"/>
              </a:ext>
            </a:extLst>
          </p:cNvPr>
          <p:cNvSpPr txBox="1"/>
          <p:nvPr/>
        </p:nvSpPr>
        <p:spPr>
          <a:xfrm>
            <a:off x="1788188" y="1858875"/>
            <a:ext cx="2338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All unique launch sites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C83DA-C97D-88F5-2C80-A1D7D4EAD983}"/>
              </a:ext>
            </a:extLst>
          </p:cNvPr>
          <p:cNvSpPr txBox="1"/>
          <p:nvPr/>
        </p:nvSpPr>
        <p:spPr>
          <a:xfrm>
            <a:off x="6980656" y="1858874"/>
            <a:ext cx="3471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Five launches from CCAFS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</a:t>
            </a: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00979E-BA5F-55BE-EBA8-779D485D4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22" y="1532947"/>
            <a:ext cx="2199988" cy="115156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62D60C-FDFC-D388-E197-82728242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637" y="1538117"/>
            <a:ext cx="2232977" cy="1146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B88F8-62AC-E6B9-190D-EA15022AD6EF}"/>
              </a:ext>
            </a:extLst>
          </p:cNvPr>
          <p:cNvSpPr txBox="1"/>
          <p:nvPr/>
        </p:nvSpPr>
        <p:spPr>
          <a:xfrm>
            <a:off x="5095874" y="2793999"/>
            <a:ext cx="23600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Total payload carried by all the rockets launched for NASA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0196E-D14A-D2BC-D445-4155CF999CDF}"/>
              </a:ext>
            </a:extLst>
          </p:cNvPr>
          <p:cNvSpPr txBox="1"/>
          <p:nvPr/>
        </p:nvSpPr>
        <p:spPr>
          <a:xfrm>
            <a:off x="8196793" y="2794000"/>
            <a:ext cx="23706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Average payload carried by the F9 v1.1 booster versions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8" descr="Table&#10;&#10;Description automatically generated">
            <a:extLst>
              <a:ext uri="{FF2B5EF4-FFF2-40B4-BE49-F238E27FC236}">
                <a16:creationId xmlns:a16="http://schemas.microsoft.com/office/drawing/2014/main" id="{C4AD5E1B-E912-1FA8-03B6-EF9696F1E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462" y="1530350"/>
            <a:ext cx="233491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FE29B-A1C0-6467-621A-F9C65905C0DF}"/>
              </a:ext>
            </a:extLst>
          </p:cNvPr>
          <p:cNvSpPr txBox="1"/>
          <p:nvPr/>
        </p:nvSpPr>
        <p:spPr>
          <a:xfrm>
            <a:off x="3698874" y="4725458"/>
            <a:ext cx="23283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Booster versions that carry maximum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Landings</a:t>
            </a:r>
          </a:p>
        </p:txBody>
      </p:sp>
      <p:pic>
        <p:nvPicPr>
          <p:cNvPr id="2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2681E5B-7823-46B8-CF22-F4EC6175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58" y="3033539"/>
            <a:ext cx="2743200" cy="79092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D3176B6-A91E-C92F-30DD-CA1E102C5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34" y="4360795"/>
            <a:ext cx="4378324" cy="189349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8DD6F2-8BCB-3A7C-3D7C-BDC0F554D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3359" y="1430420"/>
            <a:ext cx="2235200" cy="1171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54B61-9DB0-112F-F697-24594F36009F}"/>
              </a:ext>
            </a:extLst>
          </p:cNvPr>
          <p:cNvSpPr txBox="1"/>
          <p:nvPr/>
        </p:nvSpPr>
        <p:spPr>
          <a:xfrm>
            <a:off x="6096000" y="1841500"/>
            <a:ext cx="30691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Total number of successful and failed landings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First successful landing on a ground pad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Successful landings on a drone ship of rockets carrying a payload between 4000 and 6000 kg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Records</a:t>
            </a:r>
            <a:endParaRPr 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125C0C9C-FF3F-3E08-7A27-8F83E4FA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92" y="1558275"/>
            <a:ext cx="5817658" cy="151894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1A913F-322E-3750-A1C2-37AF2023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01" y="1556808"/>
            <a:ext cx="2600614" cy="438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8B925-3366-0EE0-C5A9-A45EF5900662}"/>
              </a:ext>
            </a:extLst>
          </p:cNvPr>
          <p:cNvSpPr txBox="1"/>
          <p:nvPr/>
        </p:nvSpPr>
        <p:spPr>
          <a:xfrm>
            <a:off x="1238249" y="3132666"/>
            <a:ext cx="296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Failed landings in 2015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99772-8A39-C3C6-40EC-892FD6AEABC9}"/>
              </a:ext>
            </a:extLst>
          </p:cNvPr>
          <p:cNvSpPr txBox="1"/>
          <p:nvPr/>
        </p:nvSpPr>
        <p:spPr>
          <a:xfrm>
            <a:off x="5799666" y="5021792"/>
            <a:ext cx="23918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ea typeface="Calibri"/>
                <a:cs typeface="Calibri"/>
              </a:rPr>
              <a:t>Number of occurrences for each type of landing 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2E02D-5998-C79D-F4CA-0555CB2CEDCD}"/>
              </a:ext>
            </a:extLst>
          </p:cNvPr>
          <p:cNvSpPr txBox="1"/>
          <p:nvPr/>
        </p:nvSpPr>
        <p:spPr>
          <a:xfrm>
            <a:off x="6995582" y="476250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35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F9CF6-8393-37D9-50CD-33C7C25DAC42}"/>
              </a:ext>
            </a:extLst>
          </p:cNvPr>
          <p:cNvSpPr txBox="1"/>
          <p:nvPr/>
        </p:nvSpPr>
        <p:spPr>
          <a:xfrm>
            <a:off x="3481916" y="3677708"/>
            <a:ext cx="4138082" cy="146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Exploratory data analysis (EDA)</a:t>
            </a: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 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Interactive visual analytics</a:t>
            </a:r>
            <a:endParaRPr lang="en-US" sz="22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Predictive analysis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8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008632-C7BD-D717-8754-4A84DDAACA68}"/>
              </a:ext>
            </a:extLst>
          </p:cNvPr>
          <p:cNvGrpSpPr/>
          <p:nvPr/>
        </p:nvGrpSpPr>
        <p:grpSpPr>
          <a:xfrm>
            <a:off x="-6349" y="-1488"/>
            <a:ext cx="12199408" cy="6860974"/>
            <a:chOff x="-6349" y="-1488"/>
            <a:chExt cx="12199408" cy="6860974"/>
          </a:xfrm>
        </p:grpSpPr>
        <p:pic>
          <p:nvPicPr>
            <p:cNvPr id="4" name="Picture 5" descr="Map&#10;&#10;Description automatically generated">
              <a:extLst>
                <a:ext uri="{FF2B5EF4-FFF2-40B4-BE49-F238E27FC236}">
                  <a16:creationId xmlns:a16="http://schemas.microsoft.com/office/drawing/2014/main" id="{84FD34F4-74C5-3216-F175-23B1E10D9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349" y="-1488"/>
              <a:ext cx="12199408" cy="6860974"/>
            </a:xfrm>
            <a:prstGeom prst="rect">
              <a:avLst/>
            </a:prstGeom>
          </p:spPr>
        </p:pic>
        <p:pic>
          <p:nvPicPr>
            <p:cNvPr id="7" name="Picture 7" descr="Diagram, schematic&#10;&#10;Description automatically generated">
              <a:extLst>
                <a:ext uri="{FF2B5EF4-FFF2-40B4-BE49-F238E27FC236}">
                  <a16:creationId xmlns:a16="http://schemas.microsoft.com/office/drawing/2014/main" id="{E8B27863-1780-FF01-340D-898174481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81" t="22152" r="30137" b="36788"/>
            <a:stretch/>
          </p:blipFill>
          <p:spPr>
            <a:xfrm>
              <a:off x="8823987" y="4387253"/>
              <a:ext cx="3129563" cy="22666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 descr="Map&#10;&#10;Description automatically generated">
              <a:extLst>
                <a:ext uri="{FF2B5EF4-FFF2-40B4-BE49-F238E27FC236}">
                  <a16:creationId xmlns:a16="http://schemas.microsoft.com/office/drawing/2014/main" id="{6C0F08B9-01DD-D0DF-9B27-F45794B80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544" t="29505" r="31875" b="41452"/>
            <a:stretch/>
          </p:blipFill>
          <p:spPr>
            <a:xfrm>
              <a:off x="4914900" y="4385646"/>
              <a:ext cx="3609564" cy="2264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2417202-041A-A695-2816-BFFED246375A}"/>
                </a:ext>
              </a:extLst>
            </p:cNvPr>
            <p:cNvCxnSpPr/>
            <p:nvPr/>
          </p:nvCxnSpPr>
          <p:spPr>
            <a:xfrm flipH="1">
              <a:off x="4910049" y="3459932"/>
              <a:ext cx="3851632" cy="916654"/>
            </a:xfrm>
            <a:prstGeom prst="straightConnector1">
              <a:avLst/>
            </a:prstGeom>
            <a:ln w="28575">
              <a:solidFill>
                <a:srgbClr val="1C7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E41762-DC9F-20B0-23EF-9C3B201A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299" y="3533615"/>
              <a:ext cx="289997" cy="844868"/>
            </a:xfrm>
            <a:prstGeom prst="straightConnector1">
              <a:avLst/>
            </a:prstGeom>
            <a:ln w="28575">
              <a:solidFill>
                <a:srgbClr val="1C7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528AE8-32FF-629E-E585-E7E51ABAA082}"/>
                </a:ext>
              </a:extLst>
            </p:cNvPr>
            <p:cNvSpPr/>
            <p:nvPr/>
          </p:nvSpPr>
          <p:spPr>
            <a:xfrm>
              <a:off x="4905375" y="4386263"/>
              <a:ext cx="3614737" cy="2271712"/>
            </a:xfrm>
            <a:prstGeom prst="rect">
              <a:avLst/>
            </a:prstGeom>
            <a:noFill/>
            <a:ln w="28575">
              <a:solidFill>
                <a:srgbClr val="1C7D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13B70E-ED36-5D3B-07DB-F346ECCCDCA1}"/>
                </a:ext>
              </a:extLst>
            </p:cNvPr>
            <p:cNvSpPr/>
            <p:nvPr/>
          </p:nvSpPr>
          <p:spPr>
            <a:xfrm>
              <a:off x="8834438" y="4391025"/>
              <a:ext cx="3109912" cy="2266950"/>
            </a:xfrm>
            <a:prstGeom prst="rect">
              <a:avLst/>
            </a:prstGeom>
            <a:noFill/>
            <a:ln w="28575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14FC68-B82F-7B10-5F30-72E6D8F88E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865" y="4400548"/>
              <a:ext cx="1576518" cy="931732"/>
            </a:xfrm>
            <a:prstGeom prst="straightConnector1">
              <a:avLst/>
            </a:prstGeom>
            <a:ln w="28575">
              <a:solidFill>
                <a:srgbClr val="094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6C63B1-B758-08FA-4C6E-DCF3B12B6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4734" y="5454485"/>
              <a:ext cx="1616056" cy="1199712"/>
            </a:xfrm>
            <a:prstGeom prst="straightConnector1">
              <a:avLst/>
            </a:prstGeom>
            <a:ln w="28575">
              <a:solidFill>
                <a:srgbClr val="094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Launch Site Locations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9D186-5593-5D45-9164-7B641A392ED8}"/>
              </a:ext>
            </a:extLst>
          </p:cNvPr>
          <p:cNvSpPr txBox="1"/>
          <p:nvPr/>
        </p:nvSpPr>
        <p:spPr>
          <a:xfrm>
            <a:off x="317500" y="3577167"/>
            <a:ext cx="33866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Close proximity to the coast </a:t>
            </a:r>
            <a:endParaRPr lang="en-US" dirty="0"/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Large uninhabited area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Mainly eastern coast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Launches towards east, 'help' due to Earth rotation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Close to equator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More 'help' 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A6B34F3-7132-1D17-0CCD-BD708F7598EE}"/>
              </a:ext>
            </a:extLst>
          </p:cNvPr>
          <p:cNvGrpSpPr/>
          <p:nvPr/>
        </p:nvGrpSpPr>
        <p:grpSpPr>
          <a:xfrm>
            <a:off x="-1137" y="2626"/>
            <a:ext cx="12199959" cy="6852746"/>
            <a:chOff x="-1137" y="2626"/>
            <a:chExt cx="12199959" cy="6852746"/>
          </a:xfrm>
        </p:grpSpPr>
        <p:pic>
          <p:nvPicPr>
            <p:cNvPr id="2" name="Picture 3" descr="Map&#10;&#10;Description automatically generated">
              <a:extLst>
                <a:ext uri="{FF2B5EF4-FFF2-40B4-BE49-F238E27FC236}">
                  <a16:creationId xmlns:a16="http://schemas.microsoft.com/office/drawing/2014/main" id="{3F729C15-C8C7-7450-9784-17ECF98B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37" y="2626"/>
              <a:ext cx="12199959" cy="6852746"/>
            </a:xfrm>
            <a:prstGeom prst="rect">
              <a:avLst/>
            </a:prstGeom>
          </p:spPr>
        </p:pic>
        <p:pic>
          <p:nvPicPr>
            <p:cNvPr id="4" name="Picture 5" descr="Map&#10;&#10;Description automatically generated">
              <a:extLst>
                <a:ext uri="{FF2B5EF4-FFF2-40B4-BE49-F238E27FC236}">
                  <a16:creationId xmlns:a16="http://schemas.microsoft.com/office/drawing/2014/main" id="{51A9F8B9-1D08-A14B-EB85-B4A92CF0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87" t="28372" r="22149" b="8292"/>
            <a:stretch/>
          </p:blipFill>
          <p:spPr>
            <a:xfrm>
              <a:off x="4872250" y="4444183"/>
              <a:ext cx="3802170" cy="22801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 descr="Map&#10;&#10;Description automatically generated">
              <a:extLst>
                <a:ext uri="{FF2B5EF4-FFF2-40B4-BE49-F238E27FC236}">
                  <a16:creationId xmlns:a16="http://schemas.microsoft.com/office/drawing/2014/main" id="{4BA41A8E-F06F-93D7-3F78-8DAC37B10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866" t="32819" r="26060" b="15602"/>
            <a:stretch/>
          </p:blipFill>
          <p:spPr>
            <a:xfrm>
              <a:off x="1062251" y="4439131"/>
              <a:ext cx="3302373" cy="2274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3DE273-B7E7-CDDC-790D-1CADE5936C97}"/>
                </a:ext>
              </a:extLst>
            </p:cNvPr>
            <p:cNvSpPr/>
            <p:nvPr/>
          </p:nvSpPr>
          <p:spPr>
            <a:xfrm>
              <a:off x="4871112" y="4444620"/>
              <a:ext cx="3792939" cy="2268939"/>
            </a:xfrm>
            <a:prstGeom prst="rect">
              <a:avLst/>
            </a:prstGeom>
            <a:noFill/>
            <a:ln w="28575">
              <a:solidFill>
                <a:srgbClr val="1C7D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E0CC5F-8EE7-96C6-985E-5E81DBC218CD}"/>
                </a:ext>
              </a:extLst>
            </p:cNvPr>
            <p:cNvSpPr/>
            <p:nvPr/>
          </p:nvSpPr>
          <p:spPr>
            <a:xfrm>
              <a:off x="1061824" y="4445331"/>
              <a:ext cx="3309581" cy="2274626"/>
            </a:xfrm>
            <a:prstGeom prst="rect">
              <a:avLst/>
            </a:prstGeom>
            <a:noFill/>
            <a:ln w="28575"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6AF768-F007-05B7-FA88-0BF46C7129BD}"/>
                </a:ext>
              </a:extLst>
            </p:cNvPr>
            <p:cNvCxnSpPr/>
            <p:nvPr/>
          </p:nvCxnSpPr>
          <p:spPr>
            <a:xfrm flipV="1">
              <a:off x="4878221" y="3866011"/>
              <a:ext cx="3906670" cy="585717"/>
            </a:xfrm>
            <a:prstGeom prst="straightConnector1">
              <a:avLst/>
            </a:prstGeom>
            <a:ln w="28575">
              <a:solidFill>
                <a:srgbClr val="1C7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B0CF51-4599-762C-BF8A-535163B1B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788" y="3934249"/>
              <a:ext cx="199029" cy="511793"/>
            </a:xfrm>
            <a:prstGeom prst="straightConnector1">
              <a:avLst/>
            </a:prstGeom>
            <a:ln w="28575">
              <a:solidFill>
                <a:srgbClr val="1C7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C49BE1-A826-E9BE-7EBF-EF6FF85E8659}"/>
                </a:ext>
              </a:extLst>
            </p:cNvPr>
            <p:cNvCxnSpPr>
              <a:cxnSpLocks/>
            </p:cNvCxnSpPr>
            <p:nvPr/>
          </p:nvCxnSpPr>
          <p:spPr>
            <a:xfrm>
              <a:off x="4389175" y="4451728"/>
              <a:ext cx="1233986" cy="727879"/>
            </a:xfrm>
            <a:prstGeom prst="straightConnector1">
              <a:avLst/>
            </a:prstGeom>
            <a:ln w="28575">
              <a:solidFill>
                <a:srgbClr val="094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843F08-6567-5D0D-9D3C-90D1EE3D6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861" y="5281966"/>
              <a:ext cx="1216927" cy="1433016"/>
            </a:xfrm>
            <a:prstGeom prst="straightConnector1">
              <a:avLst/>
            </a:prstGeom>
            <a:ln w="28575">
              <a:solidFill>
                <a:srgbClr val="0948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per Launch Site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B0DA7-B9E1-E2F6-D22B-EA8E26DB41A9}"/>
              </a:ext>
            </a:extLst>
          </p:cNvPr>
          <p:cNvGrpSpPr/>
          <p:nvPr/>
        </p:nvGrpSpPr>
        <p:grpSpPr>
          <a:xfrm>
            <a:off x="620402" y="3514298"/>
            <a:ext cx="2387791" cy="923330"/>
            <a:chOff x="1245924" y="3332328"/>
            <a:chExt cx="2387791" cy="92333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D503CF-93E8-DE51-1053-5EFFF4C9CE28}"/>
                </a:ext>
              </a:extLst>
            </p:cNvPr>
            <p:cNvSpPr/>
            <p:nvPr/>
          </p:nvSpPr>
          <p:spPr>
            <a:xfrm>
              <a:off x="1245925" y="3367014"/>
              <a:ext cx="272956" cy="2729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IBM Plex Mono SemiBold"/>
                  <a:ea typeface="Calibri"/>
                  <a:cs typeface="Calibri"/>
                </a:rPr>
                <a:t>i</a:t>
              </a:r>
              <a:endParaRPr lang="en-US" sz="1400" dirty="0">
                <a:latin typeface="IBM Plex Mono SemiBold"/>
                <a:ea typeface="Calibri"/>
                <a:cs typeface="Calibri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300ACD-E762-3923-C6E3-EC48AC36D010}"/>
                </a:ext>
              </a:extLst>
            </p:cNvPr>
            <p:cNvSpPr/>
            <p:nvPr/>
          </p:nvSpPr>
          <p:spPr>
            <a:xfrm>
              <a:off x="1245924" y="3924298"/>
              <a:ext cx="272956" cy="272956"/>
            </a:xfrm>
            <a:prstGeom prst="ellipse">
              <a:avLst/>
            </a:prstGeom>
            <a:solidFill>
              <a:srgbClr val="128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dirty="0" err="1">
                  <a:latin typeface="IBM Plex Mono SemiBold"/>
                  <a:ea typeface="+mn-lt"/>
                  <a:cs typeface="+mn-lt"/>
                </a:rPr>
                <a:t>i</a:t>
              </a:r>
              <a:endParaRPr lang="en-US" sz="1400" dirty="0">
                <a:latin typeface="IBM Plex Mono SemiBold"/>
                <a:ea typeface="+mn-lt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A06B03-7E48-059A-DC65-B7C35E677584}"/>
                </a:ext>
              </a:extLst>
            </p:cNvPr>
            <p:cNvSpPr txBox="1"/>
            <p:nvPr/>
          </p:nvSpPr>
          <p:spPr>
            <a:xfrm>
              <a:off x="1518313" y="3332328"/>
              <a:ext cx="211540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ea typeface="Calibri"/>
                  <a:cs typeface="Calibri"/>
                </a:rPr>
                <a:t>Failed landing</a:t>
              </a:r>
            </a:p>
            <a:p>
              <a:endParaRPr lang="en-US" dirty="0">
                <a:ea typeface="Calibri"/>
                <a:cs typeface="Calibri"/>
              </a:endParaRPr>
            </a:p>
            <a:p>
              <a:r>
                <a:rPr lang="en-US" dirty="0">
                  <a:ea typeface="Calibri"/>
                  <a:cs typeface="Calibri"/>
                </a:rPr>
                <a:t>Successful landing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D5D01810-0681-F666-739D-111D59F8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7" y="2626"/>
            <a:ext cx="12199960" cy="6847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proximity to infrastructure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0A826587-3F26-8103-6545-852F2B142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25" t="25629" r="4990" b="25057"/>
          <a:stretch/>
        </p:blipFill>
        <p:spPr>
          <a:xfrm>
            <a:off x="2864892" y="4228668"/>
            <a:ext cx="6468670" cy="2450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F348C3-DC9B-5562-15FA-3220AD52F66B}"/>
              </a:ext>
            </a:extLst>
          </p:cNvPr>
          <p:cNvSpPr/>
          <p:nvPr/>
        </p:nvSpPr>
        <p:spPr>
          <a:xfrm>
            <a:off x="2863754" y="4228530"/>
            <a:ext cx="6459939" cy="2450910"/>
          </a:xfrm>
          <a:prstGeom prst="rect">
            <a:avLst/>
          </a:prstGeom>
          <a:noFill/>
          <a:ln w="28575">
            <a:solidFill>
              <a:srgbClr val="1C7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82DA0-0D72-53F1-1B39-84A614501601}"/>
              </a:ext>
            </a:extLst>
          </p:cNvPr>
          <p:cNvCxnSpPr/>
          <p:nvPr/>
        </p:nvCxnSpPr>
        <p:spPr>
          <a:xfrm flipH="1">
            <a:off x="2864466" y="3046435"/>
            <a:ext cx="301386" cy="117711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CDCB6-5686-BE5B-33E8-7B8DBF31FA51}"/>
              </a:ext>
            </a:extLst>
          </p:cNvPr>
          <p:cNvCxnSpPr>
            <a:cxnSpLocks/>
          </p:cNvCxnSpPr>
          <p:nvPr/>
        </p:nvCxnSpPr>
        <p:spPr>
          <a:xfrm>
            <a:off x="3353509" y="3018002"/>
            <a:ext cx="5965209" cy="119986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A45697-EC92-E5B2-705F-FF98A9A972EA}"/>
              </a:ext>
            </a:extLst>
          </p:cNvPr>
          <p:cNvSpPr txBox="1"/>
          <p:nvPr/>
        </p:nvSpPr>
        <p:spPr>
          <a:xfrm>
            <a:off x="159223" y="2433851"/>
            <a:ext cx="245659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close proximity to highways and railways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Bring people and material</a:t>
            </a:r>
          </a:p>
          <a:p>
            <a:pPr marL="742950" lvl="1" indent="-285750">
              <a:buFont typeface="Wingdings"/>
              <a:buChar char="Ø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Close proximity to coastline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Ocean safe for falling parts</a:t>
            </a:r>
          </a:p>
          <a:p>
            <a:pPr marL="742950" lvl="1" indent="-285750">
              <a:buFont typeface="Wingdings"/>
              <a:buChar char="Ø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Safe distance from settlements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ea typeface="Calibri" panose="020F0502020204030204"/>
                <a:cs typeface="Calibri" panose="020F0502020204030204"/>
              </a:rPr>
              <a:t>Avoid damage due to failures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Percentage of total successful landings</a:t>
            </a:r>
            <a:endParaRPr lang="en-US" dirty="0"/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DE5EFEDC-846B-2C01-E23E-D948E749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1" y="1371133"/>
            <a:ext cx="7700681" cy="4779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DCD81-3642-B55F-51ED-1A54DCF8E89E}"/>
              </a:ext>
            </a:extLst>
          </p:cNvPr>
          <p:cNvSpPr txBox="1"/>
          <p:nvPr/>
        </p:nvSpPr>
        <p:spPr>
          <a:xfrm>
            <a:off x="920537" y="1585369"/>
            <a:ext cx="2557046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The launch site KSC LC-39A has the most successful landings (41.7% of the overall successful landings)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The fewest successful landings are recorded at launch site CCAFS SLC-40 (12.5%)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These numbers are absolute and not weighed against the total number of landings attempted at each site!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B6C5F-B668-AA7A-FDFF-93171F77ED5C}"/>
              </a:ext>
            </a:extLst>
          </p:cNvPr>
          <p:cNvSpPr txBox="1"/>
          <p:nvPr/>
        </p:nvSpPr>
        <p:spPr>
          <a:xfrm>
            <a:off x="772584" y="1449916"/>
            <a:ext cx="10625666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Topic</a:t>
            </a:r>
          </a:p>
          <a:p>
            <a:pPr lvl="1"/>
            <a:r>
              <a:rPr lang="en-US" dirty="0">
                <a:cs typeface="Calibri" panose="020F0502020204030204"/>
              </a:rPr>
              <a:t>Evaluate SpaceX's success in launching their Falcon 9 rockets and then returning the booster unharmed, to be reused for further launches.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Approach</a:t>
            </a:r>
          </a:p>
          <a:p>
            <a:pPr lvl="1"/>
            <a:r>
              <a:rPr lang="en-US" dirty="0">
                <a:cs typeface="Calibri" panose="020F0502020204030204"/>
              </a:rPr>
              <a:t>Gather data on previous Falcon 9 missions, analyze results and build predictive models.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Methodology</a:t>
            </a:r>
          </a:p>
          <a:p>
            <a:pPr lvl="1"/>
            <a:r>
              <a:rPr lang="en-US" dirty="0">
                <a:cs typeface="Calibri" panose="020F0502020204030204"/>
              </a:rPr>
              <a:t>Gather data from remote sources/Internet, perform data wrangling, visualize using tables, graphs and maps, and use classification models to predict landing outcomes.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Results</a:t>
            </a:r>
          </a:p>
          <a:p>
            <a:pPr lvl="1"/>
            <a:r>
              <a:rPr lang="en-US" dirty="0">
                <a:cs typeface="Calibri" panose="020F0502020204030204"/>
              </a:rPr>
              <a:t>Find how launch site, payload, booster version and Orbit type affect the landing outcome.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Conclusion</a:t>
            </a:r>
          </a:p>
          <a:p>
            <a:pPr lvl="1"/>
            <a:r>
              <a:rPr lang="en-US" dirty="0">
                <a:cs typeface="Calibri" panose="020F0502020204030204"/>
              </a:rPr>
              <a:t>Classification models have an 80% accuracy in prediction the success of future landing attempts.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 at launch site KSC LC-39A</a:t>
            </a:r>
            <a:endParaRPr lang="en-US" dirty="0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11807F2-7C6F-8E0A-F17E-E79E1763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481" y="1407028"/>
            <a:ext cx="7284515" cy="465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37075-F277-6212-8F5F-DE61C93A78A5}"/>
              </a:ext>
            </a:extLst>
          </p:cNvPr>
          <p:cNvSpPr txBox="1"/>
          <p:nvPr/>
        </p:nvSpPr>
        <p:spPr>
          <a:xfrm>
            <a:off x="838711" y="1718335"/>
            <a:ext cx="287412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KSC LC-39A has also the highest landing success rate</a:t>
            </a:r>
            <a:endParaRPr lang="en-US"/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Of all the attempted landings at this site 76.9% were successful</a:t>
            </a:r>
          </a:p>
          <a:p>
            <a:pPr marL="742950" lvl="1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While only 23.1% failed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Lunch Outcome vs Payload</a:t>
            </a:r>
            <a:endParaRPr lang="en-US" dirty="0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09B9600-C691-F929-53A5-DC1922F8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06" y="1298870"/>
            <a:ext cx="5535496" cy="2654436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BB74B43-B790-3E0D-14F3-6C6F2823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06" y="4002498"/>
            <a:ext cx="5535494" cy="2627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98FAE-EE22-3BA0-8BDD-40D2F2BAD68E}"/>
              </a:ext>
            </a:extLst>
          </p:cNvPr>
          <p:cNvSpPr txBox="1"/>
          <p:nvPr/>
        </p:nvSpPr>
        <p:spPr>
          <a:xfrm>
            <a:off x="6719919" y="1523999"/>
            <a:ext cx="2976402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 panose="020F0502020204030204"/>
              </a:rPr>
              <a:t>For all launch sites: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A high percentage of the v1.1 Booster Version resulted in failed landings, independently of payload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For KSC LC-39A:</a:t>
            </a:r>
          </a:p>
          <a:p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Launches with payload smaller than 5500kg resulted in successful landings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While heavier launches failed to land </a:t>
            </a:r>
            <a:r>
              <a:rPr lang="en-US" dirty="0" err="1">
                <a:cs typeface="Calibri" panose="020F0502020204030204"/>
              </a:rPr>
              <a:t>successfuly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42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F9CF6-8393-37D9-50CD-33C7C25DAC42}"/>
              </a:ext>
            </a:extLst>
          </p:cNvPr>
          <p:cNvSpPr txBox="1"/>
          <p:nvPr/>
        </p:nvSpPr>
        <p:spPr>
          <a:xfrm>
            <a:off x="3481916" y="3677708"/>
            <a:ext cx="4138082" cy="146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Exploratory data analysis (EDA)</a:t>
            </a: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 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 panose="020F0502020204030204"/>
              </a:rPr>
              <a:t>Interactive visual analytics</a:t>
            </a:r>
            <a:endParaRPr lang="en-US" sz="220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spcBef>
                <a:spcPts val="1400"/>
              </a:spcBef>
              <a:buFont typeface="Arial,Sans-Serif"/>
              <a:buChar char="•"/>
            </a:pPr>
            <a:r>
              <a:rPr lang="en-US" sz="2200" dirty="0">
                <a:solidFill>
                  <a:schemeClr val="bg1"/>
                </a:solidFill>
                <a:cs typeface="Calibri" panose="020F0502020204030204"/>
              </a:rPr>
              <a:t>Predictive 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021DA29-C8EA-4A99-C6B1-4D251F1E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04" y="1851191"/>
            <a:ext cx="5750286" cy="3973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186FF6-C3FF-4E3F-FAFF-371862B409FA}"/>
              </a:ext>
            </a:extLst>
          </p:cNvPr>
          <p:cNvSpPr txBox="1"/>
          <p:nvPr/>
        </p:nvSpPr>
        <p:spPr>
          <a:xfrm>
            <a:off x="7323382" y="1881987"/>
            <a:ext cx="30275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All classification models have a prediction accuracy of around 0.8+- 0.5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The highest accuracy has the Decision Tree model (although it also has the highest variance in accuracy – not seen here)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–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BC5C3DF6-7D70-8E1B-D918-83D30CF9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85" y="1786813"/>
            <a:ext cx="5000717" cy="3867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44D00-54EF-7048-6536-25897A58AB19}"/>
              </a:ext>
            </a:extLst>
          </p:cNvPr>
          <p:cNvSpPr txBox="1"/>
          <p:nvPr/>
        </p:nvSpPr>
        <p:spPr>
          <a:xfrm>
            <a:off x="7210872" y="1789933"/>
            <a:ext cx="293548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For a selected range of launches the model predicts 9 failed landings and 18 successful ones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Almost all failure predictions (8 out of 9) were indeed failed landings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And only 3 of the success predictions actually resulted in failures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Calibri" panose="020F0502020204030204"/>
              </a:rPr>
              <a:t>Total model accuracy: 0.85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43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64058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1424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alibri"/>
                <a:cs typeface="Calibri"/>
              </a:rPr>
              <a:t>Most promising orbit is VLEO with 14 launches and about 85% success 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alibri"/>
                <a:cs typeface="Calibri"/>
              </a:rPr>
              <a:t>Non-monotonous increase in success rate between the years of 2013 to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alibri"/>
                <a:cs typeface="Calibri"/>
              </a:rPr>
              <a:t>Launch Sites: mainly eastern coast</a:t>
            </a:r>
            <a:r>
              <a:rPr lang="en-US" sz="2200" dirty="0">
                <a:solidFill>
                  <a:srgbClr val="000000"/>
                </a:solidFill>
                <a:latin typeface="Calibri"/>
                <a:cs typeface="Calibri"/>
              </a:rPr>
              <a:t>; close proximity to</a:t>
            </a:r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 transport infrastructure; far from settlements; KSC</a:t>
            </a:r>
            <a:r>
              <a:rPr lang="en-US" sz="2200" dirty="0">
                <a:ea typeface="+mn-lt"/>
                <a:cs typeface="+mn-lt"/>
              </a:rPr>
              <a:t> LC-39A has the most 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Calibri"/>
                <a:cs typeface="Calibri"/>
              </a:rPr>
              <a:t>A high percentage of the v1.1 Booster Version resulted in failed landings, independently of 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All classification models have a prediction accuracy of around 0.8+- 0.5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47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1804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Yeah – no! Way too many, people would just get confused...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5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6049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BD575-018C-2552-10C6-5FF11BCFB13A}"/>
              </a:ext>
            </a:extLst>
          </p:cNvPr>
          <p:cNvSpPr txBox="1"/>
          <p:nvPr/>
        </p:nvSpPr>
        <p:spPr>
          <a:xfrm>
            <a:off x="888999" y="1629833"/>
            <a:ext cx="1009649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SpaceX: </a:t>
            </a:r>
          </a:p>
          <a:p>
            <a:pPr lvl="1"/>
            <a:r>
              <a:rPr lang="en-US" dirty="0">
                <a:cs typeface="Calibri" panose="020F0502020204030204"/>
              </a:rPr>
              <a:t>American aerospace company building rockets to transport cargo and humans (payload) into orbits around earth or to other planetoids (moons and planets)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Falcon 9 rocket:</a:t>
            </a:r>
          </a:p>
          <a:p>
            <a:pPr lvl="1"/>
            <a:r>
              <a:rPr lang="en-US" dirty="0">
                <a:cs typeface="Calibri" panose="020F0502020204030204"/>
              </a:rPr>
              <a:t>SpaceX's partially reusable rocket type, consisting of booster (responsible for lift-off) and second stage (responsible for carrying payload to final destination).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Booster:</a:t>
            </a:r>
          </a:p>
          <a:p>
            <a:pPr lvl="1"/>
            <a:r>
              <a:rPr lang="en-US" dirty="0">
                <a:cs typeface="Calibri" panose="020F0502020204030204"/>
              </a:rPr>
              <a:t>Falcon 9's booster have the ability to land again after separating from the second stage. They can be reused for further launches. This results in a significant reduction of expenses. 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cs typeface="Calibri" panose="020F0502020204030204"/>
              </a:rPr>
              <a:t>Question:</a:t>
            </a:r>
          </a:p>
          <a:p>
            <a:pPr lvl="1"/>
            <a:r>
              <a:rPr lang="en-US" dirty="0">
                <a:cs typeface="Calibri" panose="020F0502020204030204"/>
              </a:rPr>
              <a:t>Which parameters are essential for a successful landing of the Falcon 9 boosters and can we predict the outcomes of future landing attempts?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7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722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8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Data collection</a:t>
            </a:r>
            <a:endParaRPr lang="en-US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Data wrangling</a:t>
            </a:r>
            <a:endParaRPr lang="en-US" sz="2200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Exploratory data analysis (EDA) 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Interactive visual analytics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07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481EB03-B655-6A18-C7B6-36E5ECA5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 anchor="ctr">
            <a:normAutofit/>
          </a:bodyPr>
          <a:lstStyle/>
          <a:p>
            <a:fld id="{5075537C-CA84-1446-933C-8E9D027F9201}" type="slidenum">
              <a:rPr lang="en-US" dirty="0" smtClean="0">
                <a:solidFill>
                  <a:schemeClr val="bg1"/>
                </a:solidFill>
                <a:latin typeface="Abadi"/>
              </a:rPr>
              <a:pPr/>
              <a:t>9</a:t>
            </a:fld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C95FC6-F15E-988D-194A-804994A422D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E424E7-5CB5-6321-954B-09C83CFD233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B3CE1-02B6-DEAD-009F-5CDE8486F3C3}"/>
              </a:ext>
            </a:extLst>
          </p:cNvPr>
          <p:cNvSpPr txBox="1"/>
          <p:nvPr/>
        </p:nvSpPr>
        <p:spPr>
          <a:xfrm>
            <a:off x="3545416" y="3212041"/>
            <a:ext cx="3746500" cy="3118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Data collection</a:t>
            </a:r>
            <a:endParaRPr lang="en-US"/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Data wrangling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Exploratory data analysis (EDA) 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Interactive visual analytics</a:t>
            </a:r>
          </a:p>
          <a:p>
            <a:pPr marL="285750" indent="-285750">
              <a:spcBef>
                <a:spcPts val="1400"/>
              </a:spcBef>
              <a:buFont typeface="Arial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Predictive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0153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49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 </cp:lastModifiedBy>
  <cp:revision>844</cp:revision>
  <dcterms:created xsi:type="dcterms:W3CDTF">2021-04-29T18:58:34Z</dcterms:created>
  <dcterms:modified xsi:type="dcterms:W3CDTF">2022-09-19T09:23:07Z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